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324" r:id="rId5"/>
    <p:sldId id="323" r:id="rId6"/>
    <p:sldId id="314" r:id="rId7"/>
    <p:sldId id="258" r:id="rId8"/>
    <p:sldId id="315" r:id="rId9"/>
    <p:sldId id="271" r:id="rId10"/>
    <p:sldId id="316" r:id="rId11"/>
    <p:sldId id="285" r:id="rId12"/>
    <p:sldId id="317" r:id="rId13"/>
    <p:sldId id="286" r:id="rId14"/>
    <p:sldId id="265" r:id="rId15"/>
    <p:sldId id="300" r:id="rId16"/>
    <p:sldId id="301" r:id="rId17"/>
    <p:sldId id="303" r:id="rId18"/>
    <p:sldId id="304" r:id="rId19"/>
    <p:sldId id="305" r:id="rId20"/>
    <p:sldId id="306" r:id="rId21"/>
    <p:sldId id="30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88"/>
    <a:srgbClr val="091524"/>
    <a:srgbClr val="062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0239CD-3001-4AA1-BD3D-364331BE52C4}" v="2" dt="2025-01-14T14:18:45.2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ie Linkous" userId="7ff0d1b0-e338-499a-8f03-8a25d2884152" providerId="ADAL" clId="{4F0239CD-3001-4AA1-BD3D-364331BE52C4}"/>
    <pc:docChg chg="addSld modSld">
      <pc:chgData name="Jamie Linkous" userId="7ff0d1b0-e338-499a-8f03-8a25d2884152" providerId="ADAL" clId="{4F0239CD-3001-4AA1-BD3D-364331BE52C4}" dt="2025-01-14T14:18:45.272" v="52"/>
      <pc:docMkLst>
        <pc:docMk/>
      </pc:docMkLst>
      <pc:sldChg chg="addSp modSp add mod">
        <pc:chgData name="Jamie Linkous" userId="7ff0d1b0-e338-499a-8f03-8a25d2884152" providerId="ADAL" clId="{4F0239CD-3001-4AA1-BD3D-364331BE52C4}" dt="2025-01-14T14:18:45.272" v="52"/>
        <pc:sldMkLst>
          <pc:docMk/>
          <pc:sldMk cId="1739483781" sldId="324"/>
        </pc:sldMkLst>
        <pc:spChg chg="mod">
          <ac:chgData name="Jamie Linkous" userId="7ff0d1b0-e338-499a-8f03-8a25d2884152" providerId="ADAL" clId="{4F0239CD-3001-4AA1-BD3D-364331BE52C4}" dt="2025-01-14T14:18:33.578" v="51" actId="122"/>
          <ac:spMkLst>
            <pc:docMk/>
            <pc:sldMk cId="1739483781" sldId="324"/>
            <ac:spMk id="10" creationId="{04060F6B-3622-EAF3-DDA6-E02084696A1D}"/>
          </ac:spMkLst>
        </pc:spChg>
        <pc:picChg chg="add mod">
          <ac:chgData name="Jamie Linkous" userId="7ff0d1b0-e338-499a-8f03-8a25d2884152" providerId="ADAL" clId="{4F0239CD-3001-4AA1-BD3D-364331BE52C4}" dt="2025-01-14T14:18:45.272" v="52"/>
          <ac:picMkLst>
            <pc:docMk/>
            <pc:sldMk cId="1739483781" sldId="324"/>
            <ac:picMk id="2" creationId="{B6B6B80B-2CCC-931B-6D2A-F8754F105E7F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bridgetoweropco-my.sharepoint.com/personal/jaime_zepeda_regional_dolanmedia_com/Documents/PA%20for%20AD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bridgetoweropco-my.sharepoint.com/personal/jaime_zepeda_regional_dolanmedia_com/Documents/PA%20for%20ADA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bridgetoweropco-my.sharepoint.com/personal/jaime_zepeda_regional_dolanmedia_com/Documents/PA%20for%20ADA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bridgetoweropco-my.sharepoint.com/personal/jaime_zepeda_regional_dolanmedia_com/Documents/PA%20for%20ADA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bridgetoweropco-my.sharepoint.com/personal/jaime_zepeda_regional_dolanmedia_com/Documents/PA%20for%20AD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bridgetoweropco-my.sharepoint.com/personal/jaime_zepeda_regional_dolanmedia_com/Documents/PA%20for%20AD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bridgetoweropco-my.sharepoint.com/personal/jaime_zepeda_regional_dolanmedia_com/Documents/PA%20for%20AD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bridgetoweropco-my.sharepoint.com/personal/jaime_zepeda_regional_dolanmedia_com/Documents/PA%20for%20ADA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I feel I can express my honest opinions without fear of negative consequences</c:v>
                </c:pt>
                <c:pt idx="1">
                  <c:v>This organization helps me pursue a career path that aligns with my skills and interests</c:v>
                </c:pt>
                <c:pt idx="2">
                  <c:v>This organization gives me enough recognition for work that is well done</c:v>
                </c:pt>
                <c:pt idx="3">
                  <c:v>If I do good work, I will be rewarded</c:v>
                </c:pt>
                <c:pt idx="4">
                  <c:v>My pay is fair for the work I perform</c:v>
                </c:pt>
                <c:pt idx="6">
                  <c:v>My supervisor wants me to develop to my fullest potential</c:v>
                </c:pt>
                <c:pt idx="7">
                  <c:v>My supervisor tells me when my work needs improvement</c:v>
                </c:pt>
                <c:pt idx="8">
                  <c:v>I'm satisfied with the amount of healthcare paid for</c:v>
                </c:pt>
                <c:pt idx="9">
                  <c:v>Technology issues are resolved in a timely manner</c:v>
                </c:pt>
                <c:pt idx="10">
                  <c:v>Technology issues affecting my work are communicated to me in a timely manner</c:v>
                </c:pt>
                <c:pt idx="11">
                  <c:v>My supervisor acknowledges when I do my work well</c:v>
                </c:pt>
              </c:strCache>
            </c:strRef>
          </c:cat>
          <c:val>
            <c:numRef>
              <c:f>Sheet1!$B$2:$B$13</c:f>
              <c:numCache>
                <c:formatCode>0</c:formatCode>
                <c:ptCount val="12"/>
                <c:pt idx="0">
                  <c:v>96.153846153846004</c:v>
                </c:pt>
                <c:pt idx="1">
                  <c:v>94.230769230768999</c:v>
                </c:pt>
                <c:pt idx="2">
                  <c:v>92.307692307691994</c:v>
                </c:pt>
                <c:pt idx="3">
                  <c:v>92.307692307691994</c:v>
                </c:pt>
                <c:pt idx="4">
                  <c:v>90.384615384615003</c:v>
                </c:pt>
                <c:pt idx="6">
                  <c:v>96.153846153846004</c:v>
                </c:pt>
                <c:pt idx="7">
                  <c:v>96.078431372549005</c:v>
                </c:pt>
                <c:pt idx="8">
                  <c:v>87.234042553191998</c:v>
                </c:pt>
                <c:pt idx="9">
                  <c:v>94.230769230768999</c:v>
                </c:pt>
                <c:pt idx="10">
                  <c:v>92.307692307691994</c:v>
                </c:pt>
                <c:pt idx="11">
                  <c:v>94.230769230768999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C8-4E73-A052-8F00787409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I feel I can express my honest opinions without fear of negative consequences</c:v>
                </c:pt>
                <c:pt idx="1">
                  <c:v>This organization helps me pursue a career path that aligns with my skills and interests</c:v>
                </c:pt>
                <c:pt idx="2">
                  <c:v>This organization gives me enough recognition for work that is well done</c:v>
                </c:pt>
                <c:pt idx="3">
                  <c:v>If I do good work, I will be rewarded</c:v>
                </c:pt>
                <c:pt idx="4">
                  <c:v>My pay is fair for the work I perform</c:v>
                </c:pt>
                <c:pt idx="6">
                  <c:v>My supervisor wants me to develop to my fullest potential</c:v>
                </c:pt>
                <c:pt idx="7">
                  <c:v>My supervisor tells me when my work needs improvement</c:v>
                </c:pt>
                <c:pt idx="8">
                  <c:v>I'm satisfied with the amount of healthcare paid for</c:v>
                </c:pt>
                <c:pt idx="9">
                  <c:v>Technology issues are resolved in a timely manner</c:v>
                </c:pt>
                <c:pt idx="10">
                  <c:v>Technology issues affecting my work are communicated to me in a timely manner</c:v>
                </c:pt>
                <c:pt idx="11">
                  <c:v>My supervisor acknowledges when I do my work well</c:v>
                </c:pt>
              </c:strCache>
            </c:strRef>
          </c:cat>
          <c:val>
            <c:numRef>
              <c:f>Sheet1!$C$2:$C$13</c:f>
              <c:numCache>
                <c:formatCode>0</c:formatCode>
                <c:ptCount val="12"/>
                <c:pt idx="0">
                  <c:v>80.882352941176507</c:v>
                </c:pt>
                <c:pt idx="1">
                  <c:v>82.352941176470594</c:v>
                </c:pt>
                <c:pt idx="2">
                  <c:v>80.882352941176507</c:v>
                </c:pt>
                <c:pt idx="3">
                  <c:v>82.352941176470594</c:v>
                </c:pt>
                <c:pt idx="4">
                  <c:v>80.882352941176507</c:v>
                </c:pt>
                <c:pt idx="6">
                  <c:v>97.058823529411796</c:v>
                </c:pt>
                <c:pt idx="7">
                  <c:v>97.058823529411796</c:v>
                </c:pt>
                <c:pt idx="8">
                  <c:v>88.3333333333333</c:v>
                </c:pt>
                <c:pt idx="9">
                  <c:v>95.588235294117695</c:v>
                </c:pt>
                <c:pt idx="10">
                  <c:v>94.117647058823493</c:v>
                </c:pt>
                <c:pt idx="11">
                  <c:v>97.058823529411796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1D-4CF2-90E2-F39100F172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87985935"/>
        <c:axId val="1952375407"/>
      </c:barChart>
      <c:catAx>
        <c:axId val="20879859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2375407"/>
        <c:crosses val="autoZero"/>
        <c:auto val="1"/>
        <c:lblAlgn val="ctr"/>
        <c:lblOffset val="100"/>
        <c:noMultiLvlLbl val="0"/>
      </c:catAx>
      <c:valAx>
        <c:axId val="1952375407"/>
        <c:scaling>
          <c:orientation val="minMax"/>
          <c:max val="100"/>
          <c:min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7985935"/>
        <c:crosses val="autoZero"/>
        <c:crossBetween val="between"/>
        <c:majorUnit val="10"/>
        <c:min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Relationship</a:t>
            </a:r>
            <a:r>
              <a:rPr lang="en-US" baseline="0"/>
              <a:t> with Supervisor – Focus Area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Agreement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Sheet1!$B$44:$B$53</c:f>
              <c:strCache>
                <c:ptCount val="10"/>
                <c:pt idx="0">
                  <c:v>My supervisor treats me fairly</c:v>
                </c:pt>
                <c:pt idx="1">
                  <c:v>My supervisor treats me with respect</c:v>
                </c:pt>
                <c:pt idx="2">
                  <c:v>My supervisor handles my work-related issues satisfactorily</c:v>
                </c:pt>
                <c:pt idx="3">
                  <c:v>My supervisor handles my personal issues satisfactorily</c:v>
                </c:pt>
                <c:pt idx="4">
                  <c:v>My supervisor acknowledges when I do my work well</c:v>
                </c:pt>
                <c:pt idx="5">
                  <c:v>My supervisor tells me when my work needs improvement</c:v>
                </c:pt>
                <c:pt idx="6">
                  <c:v>My supervisor is open to hearing my opinion or feedback</c:v>
                </c:pt>
                <c:pt idx="7">
                  <c:v>My supervisor wants me to develop to my fullest potential</c:v>
                </c:pt>
                <c:pt idx="8">
                  <c:v>I feel I can trust what my supervisor tells me</c:v>
                </c:pt>
                <c:pt idx="9">
                  <c:v>Relationship with Supervisor - AVERAGE</c:v>
                </c:pt>
              </c:strCache>
            </c:strRef>
          </c:cat>
          <c:val>
            <c:numRef>
              <c:f>Sheet1!$C$44:$C$53</c:f>
              <c:numCache>
                <c:formatCode>0</c:formatCode>
                <c:ptCount val="10"/>
                <c:pt idx="0">
                  <c:v>95.588235294117695</c:v>
                </c:pt>
                <c:pt idx="1">
                  <c:v>97.058823529411796</c:v>
                </c:pt>
                <c:pt idx="2">
                  <c:v>94.117647058823493</c:v>
                </c:pt>
                <c:pt idx="3">
                  <c:v>95.522388059701498</c:v>
                </c:pt>
                <c:pt idx="4">
                  <c:v>97.058823529411796</c:v>
                </c:pt>
                <c:pt idx="5">
                  <c:v>97.058823529411796</c:v>
                </c:pt>
                <c:pt idx="6">
                  <c:v>95.588235294117695</c:v>
                </c:pt>
                <c:pt idx="7">
                  <c:v>97.058823529411796</c:v>
                </c:pt>
                <c:pt idx="8">
                  <c:v>94.117647058823493</c:v>
                </c:pt>
                <c:pt idx="9">
                  <c:v>95.907716320359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C4-43A8-85A2-72ADDFA9B95B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Sheet1!$B$44:$B$53</c:f>
              <c:strCache>
                <c:ptCount val="10"/>
                <c:pt idx="0">
                  <c:v>My supervisor treats me fairly</c:v>
                </c:pt>
                <c:pt idx="1">
                  <c:v>My supervisor treats me with respect</c:v>
                </c:pt>
                <c:pt idx="2">
                  <c:v>My supervisor handles my work-related issues satisfactorily</c:v>
                </c:pt>
                <c:pt idx="3">
                  <c:v>My supervisor handles my personal issues satisfactorily</c:v>
                </c:pt>
                <c:pt idx="4">
                  <c:v>My supervisor acknowledges when I do my work well</c:v>
                </c:pt>
                <c:pt idx="5">
                  <c:v>My supervisor tells me when my work needs improvement</c:v>
                </c:pt>
                <c:pt idx="6">
                  <c:v>My supervisor is open to hearing my opinion or feedback</c:v>
                </c:pt>
                <c:pt idx="7">
                  <c:v>My supervisor wants me to develop to my fullest potential</c:v>
                </c:pt>
                <c:pt idx="8">
                  <c:v>I feel I can trust what my supervisor tells me</c:v>
                </c:pt>
                <c:pt idx="9">
                  <c:v>Relationship with Supervisor - AVERAGE</c:v>
                </c:pt>
              </c:strCache>
            </c:strRef>
          </c:cat>
          <c:val>
            <c:numRef>
              <c:f>Sheet1!$D$44:$D$53</c:f>
              <c:numCache>
                <c:formatCode>0</c:formatCode>
                <c:ptCount val="10"/>
                <c:pt idx="0">
                  <c:v>4.4117647058823053</c:v>
                </c:pt>
                <c:pt idx="1">
                  <c:v>2.9411764705882035</c:v>
                </c:pt>
                <c:pt idx="2">
                  <c:v>5.8823529411765065</c:v>
                </c:pt>
                <c:pt idx="3">
                  <c:v>4.4776119402985017</c:v>
                </c:pt>
                <c:pt idx="4">
                  <c:v>2.9411764705882035</c:v>
                </c:pt>
                <c:pt idx="5">
                  <c:v>2.9411764705882035</c:v>
                </c:pt>
                <c:pt idx="6">
                  <c:v>4.4117647058823053</c:v>
                </c:pt>
                <c:pt idx="7">
                  <c:v>2.9411764705882035</c:v>
                </c:pt>
                <c:pt idx="8">
                  <c:v>4.4117647058823906</c:v>
                </c:pt>
                <c:pt idx="9">
                  <c:v>3.9288849868305391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C4-43A8-85A2-72ADDFA9B95B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Disagreement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Sheet1!$B$44:$B$53</c:f>
              <c:strCache>
                <c:ptCount val="10"/>
                <c:pt idx="0">
                  <c:v>My supervisor treats me fairly</c:v>
                </c:pt>
                <c:pt idx="1">
                  <c:v>My supervisor treats me with respect</c:v>
                </c:pt>
                <c:pt idx="2">
                  <c:v>My supervisor handles my work-related issues satisfactorily</c:v>
                </c:pt>
                <c:pt idx="3">
                  <c:v>My supervisor handles my personal issues satisfactorily</c:v>
                </c:pt>
                <c:pt idx="4">
                  <c:v>My supervisor acknowledges when I do my work well</c:v>
                </c:pt>
                <c:pt idx="5">
                  <c:v>My supervisor tells me when my work needs improvement</c:v>
                </c:pt>
                <c:pt idx="6">
                  <c:v>My supervisor is open to hearing my opinion or feedback</c:v>
                </c:pt>
                <c:pt idx="7">
                  <c:v>My supervisor wants me to develop to my fullest potential</c:v>
                </c:pt>
                <c:pt idx="8">
                  <c:v>I feel I can trust what my supervisor tells me</c:v>
                </c:pt>
                <c:pt idx="9">
                  <c:v>Relationship with Supervisor - AVERAGE</c:v>
                </c:pt>
              </c:strCache>
            </c:strRef>
          </c:cat>
          <c:val>
            <c:numRef>
              <c:f>Sheet1!$E$44:$E$53</c:f>
              <c:numCache>
                <c:formatCode>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1.47058823529412</c:v>
                </c:pt>
                <c:pt idx="9">
                  <c:v>0.16339869281045799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C4-43A8-85A2-72ADDFA9B9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50311136"/>
        <c:axId val="977650720"/>
      </c:barChart>
      <c:lineChart>
        <c:grouping val="standard"/>
        <c:varyColors val="0"/>
        <c:ser>
          <c:idx val="3"/>
          <c:order val="3"/>
          <c:tx>
            <c:strRef>
              <c:f>Sheet1!$F$1</c:f>
              <c:strCache>
                <c:ptCount val="1"/>
                <c:pt idx="0">
                  <c:v>Benchmark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Sheet1!$B$44:$B$53</c:f>
              <c:strCache>
                <c:ptCount val="10"/>
                <c:pt idx="0">
                  <c:v>My supervisor treats me fairly</c:v>
                </c:pt>
                <c:pt idx="1">
                  <c:v>My supervisor treats me with respect</c:v>
                </c:pt>
                <c:pt idx="2">
                  <c:v>My supervisor handles my work-related issues satisfactorily</c:v>
                </c:pt>
                <c:pt idx="3">
                  <c:v>My supervisor handles my personal issues satisfactorily</c:v>
                </c:pt>
                <c:pt idx="4">
                  <c:v>My supervisor acknowledges when I do my work well</c:v>
                </c:pt>
                <c:pt idx="5">
                  <c:v>My supervisor tells me when my work needs improvement</c:v>
                </c:pt>
                <c:pt idx="6">
                  <c:v>My supervisor is open to hearing my opinion or feedback</c:v>
                </c:pt>
                <c:pt idx="7">
                  <c:v>My supervisor wants me to develop to my fullest potential</c:v>
                </c:pt>
                <c:pt idx="8">
                  <c:v>I feel I can trust what my supervisor tells me</c:v>
                </c:pt>
                <c:pt idx="9">
                  <c:v>Relationship with Supervisor - AVERAGE</c:v>
                </c:pt>
              </c:strCache>
            </c:strRef>
          </c:cat>
          <c:val>
            <c:numRef>
              <c:f>Sheet1!$F$44:$F$53</c:f>
              <c:numCache>
                <c:formatCode>0</c:formatCode>
                <c:ptCount val="10"/>
                <c:pt idx="0">
                  <c:v>94.193134424125802</c:v>
                </c:pt>
                <c:pt idx="1">
                  <c:v>95.219762592236094</c:v>
                </c:pt>
                <c:pt idx="2">
                  <c:v>92.544987146529607</c:v>
                </c:pt>
                <c:pt idx="3">
                  <c:v>93.691362018764195</c:v>
                </c:pt>
                <c:pt idx="4">
                  <c:v>91.522157996146404</c:v>
                </c:pt>
                <c:pt idx="5">
                  <c:v>92.364690721649495</c:v>
                </c:pt>
                <c:pt idx="6">
                  <c:v>92.204042348411903</c:v>
                </c:pt>
                <c:pt idx="7">
                  <c:v>92.609254498714705</c:v>
                </c:pt>
                <c:pt idx="8">
                  <c:v>91.722810394610192</c:v>
                </c:pt>
                <c:pt idx="9">
                  <c:v>92.896911349020911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AC4-43A8-85A2-72ADDFA9B9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0311136"/>
        <c:axId val="977650720"/>
      </c:lineChart>
      <c:catAx>
        <c:axId val="115031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7650720"/>
        <c:crosses val="autoZero"/>
        <c:auto val="1"/>
        <c:lblAlgn val="ctr"/>
        <c:lblOffset val="100"/>
        <c:noMultiLvlLbl val="0"/>
      </c:catAx>
      <c:valAx>
        <c:axId val="977650720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31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Training, Development, &amp; Resources – Focus Area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Agreement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Sheet2!$A$2:$A$12</c:f>
              <c:strCache>
                <c:ptCount val="11"/>
                <c:pt idx="0">
                  <c:v>This organization provided as much initial training as I needed</c:v>
                </c:pt>
                <c:pt idx="1">
                  <c:v>This organization provides as much ongoing training as I need</c:v>
                </c:pt>
                <c:pt idx="2">
                  <c:v>This organization provides the technology, equipment and resources I need to do my job well</c:v>
                </c:pt>
                <c:pt idx="3">
                  <c:v>The computer or other hardware I use to do my job is dependable</c:v>
                </c:pt>
                <c:pt idx="4">
                  <c:v>The software and program applications I use to do my job are adequate</c:v>
                </c:pt>
                <c:pt idx="5">
                  <c:v>Technology issues are resolved in a timely manner</c:v>
                </c:pt>
                <c:pt idx="6">
                  <c:v>Technology issues affecting my work are communicated to me in a timely manner</c:v>
                </c:pt>
                <c:pt idx="7">
                  <c:v>This organization helps me pursue a career path that aligns with my skills and interests</c:v>
                </c:pt>
                <c:pt idx="8">
                  <c:v>This organization encourages me to develop professionally and/or acquire new skills</c:v>
                </c:pt>
                <c:pt idx="9">
                  <c:v>If I do good work, I will be rewarded</c:v>
                </c:pt>
                <c:pt idx="10">
                  <c:v>Training, Development and Resources - AVERAGE</c:v>
                </c:pt>
              </c:strCache>
            </c:strRef>
          </c:cat>
          <c:val>
            <c:numRef>
              <c:f>Sheet2!$B$2:$B$12</c:f>
              <c:numCache>
                <c:formatCode>0</c:formatCode>
                <c:ptCount val="11"/>
                <c:pt idx="0">
                  <c:v>82.440476190476204</c:v>
                </c:pt>
                <c:pt idx="1">
                  <c:v>85.1632047477745</c:v>
                </c:pt>
                <c:pt idx="2">
                  <c:v>91.150442477876098</c:v>
                </c:pt>
                <c:pt idx="3">
                  <c:v>89.3805309734513</c:v>
                </c:pt>
                <c:pt idx="4">
                  <c:v>88.200589970501497</c:v>
                </c:pt>
                <c:pt idx="5">
                  <c:v>83.727810650887605</c:v>
                </c:pt>
                <c:pt idx="6">
                  <c:v>85.207100591715999</c:v>
                </c:pt>
                <c:pt idx="7">
                  <c:v>79.041916167664695</c:v>
                </c:pt>
                <c:pt idx="8">
                  <c:v>86.094674556212993</c:v>
                </c:pt>
                <c:pt idx="9">
                  <c:v>80.118694362017806</c:v>
                </c:pt>
                <c:pt idx="10">
                  <c:v>85.052544068857898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E6-4877-A5C1-77585F0342D0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Sheet2!$A$2:$A$12</c:f>
              <c:strCache>
                <c:ptCount val="11"/>
                <c:pt idx="0">
                  <c:v>This organization provided as much initial training as I needed</c:v>
                </c:pt>
                <c:pt idx="1">
                  <c:v>This organization provides as much ongoing training as I need</c:v>
                </c:pt>
                <c:pt idx="2">
                  <c:v>This organization provides the technology, equipment and resources I need to do my job well</c:v>
                </c:pt>
                <c:pt idx="3">
                  <c:v>The computer or other hardware I use to do my job is dependable</c:v>
                </c:pt>
                <c:pt idx="4">
                  <c:v>The software and program applications I use to do my job are adequate</c:v>
                </c:pt>
                <c:pt idx="5">
                  <c:v>Technology issues are resolved in a timely manner</c:v>
                </c:pt>
                <c:pt idx="6">
                  <c:v>Technology issues affecting my work are communicated to me in a timely manner</c:v>
                </c:pt>
                <c:pt idx="7">
                  <c:v>This organization helps me pursue a career path that aligns with my skills and interests</c:v>
                </c:pt>
                <c:pt idx="8">
                  <c:v>This organization encourages me to develop professionally and/or acquire new skills</c:v>
                </c:pt>
                <c:pt idx="9">
                  <c:v>If I do good work, I will be rewarded</c:v>
                </c:pt>
                <c:pt idx="10">
                  <c:v>Training, Development and Resources - AVERAGE</c:v>
                </c:pt>
              </c:strCache>
            </c:strRef>
          </c:cat>
          <c:val>
            <c:numRef>
              <c:f>Sheet2!$C$2:$C$12</c:f>
              <c:numCache>
                <c:formatCode>0</c:formatCode>
                <c:ptCount val="11"/>
                <c:pt idx="0">
                  <c:v>9.2261904761904674</c:v>
                </c:pt>
                <c:pt idx="1">
                  <c:v>11.869436201780402</c:v>
                </c:pt>
                <c:pt idx="2">
                  <c:v>6.1946902654867273</c:v>
                </c:pt>
                <c:pt idx="3">
                  <c:v>5.8997050147492871</c:v>
                </c:pt>
                <c:pt idx="4">
                  <c:v>8.2595870206489366</c:v>
                </c:pt>
                <c:pt idx="5">
                  <c:v>10.650887573964468</c:v>
                </c:pt>
                <c:pt idx="6">
                  <c:v>11.834319526627198</c:v>
                </c:pt>
                <c:pt idx="7">
                  <c:v>15.269461077844284</c:v>
                </c:pt>
                <c:pt idx="8">
                  <c:v>10.059171597633153</c:v>
                </c:pt>
                <c:pt idx="9">
                  <c:v>13.056379821958458</c:v>
                </c:pt>
                <c:pt idx="10">
                  <c:v>10.231982857688308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E6-4877-A5C1-77585F0342D0}"/>
            </c:ext>
          </c:extLst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Disagreement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Sheet2!$A$2:$A$12</c:f>
              <c:strCache>
                <c:ptCount val="11"/>
                <c:pt idx="0">
                  <c:v>This organization provided as much initial training as I needed</c:v>
                </c:pt>
                <c:pt idx="1">
                  <c:v>This organization provides as much ongoing training as I need</c:v>
                </c:pt>
                <c:pt idx="2">
                  <c:v>This organization provides the technology, equipment and resources I need to do my job well</c:v>
                </c:pt>
                <c:pt idx="3">
                  <c:v>The computer or other hardware I use to do my job is dependable</c:v>
                </c:pt>
                <c:pt idx="4">
                  <c:v>The software and program applications I use to do my job are adequate</c:v>
                </c:pt>
                <c:pt idx="5">
                  <c:v>Technology issues are resolved in a timely manner</c:v>
                </c:pt>
                <c:pt idx="6">
                  <c:v>Technology issues affecting my work are communicated to me in a timely manner</c:v>
                </c:pt>
                <c:pt idx="7">
                  <c:v>This organization helps me pursue a career path that aligns with my skills and interests</c:v>
                </c:pt>
                <c:pt idx="8">
                  <c:v>This organization encourages me to develop professionally and/or acquire new skills</c:v>
                </c:pt>
                <c:pt idx="9">
                  <c:v>If I do good work, I will be rewarded</c:v>
                </c:pt>
                <c:pt idx="10">
                  <c:v>Training, Development and Resources - AVERAGE</c:v>
                </c:pt>
              </c:strCache>
            </c:strRef>
          </c:cat>
          <c:val>
            <c:numRef>
              <c:f>Sheet2!$D$2:$D$12</c:f>
              <c:numCache>
                <c:formatCode>0</c:formatCode>
                <c:ptCount val="11"/>
                <c:pt idx="0">
                  <c:v>8.3333333333333304</c:v>
                </c:pt>
                <c:pt idx="1">
                  <c:v>2.9673590504451002</c:v>
                </c:pt>
                <c:pt idx="2">
                  <c:v>2.65486725663717</c:v>
                </c:pt>
                <c:pt idx="3">
                  <c:v>4.71976401179941</c:v>
                </c:pt>
                <c:pt idx="4">
                  <c:v>3.5398230088495599</c:v>
                </c:pt>
                <c:pt idx="5">
                  <c:v>5.6213017751479297</c:v>
                </c:pt>
                <c:pt idx="6">
                  <c:v>2.9585798816567999</c:v>
                </c:pt>
                <c:pt idx="7">
                  <c:v>5.6886227544910204</c:v>
                </c:pt>
                <c:pt idx="8">
                  <c:v>3.8461538461538498</c:v>
                </c:pt>
                <c:pt idx="9">
                  <c:v>6.8249258160237396</c:v>
                </c:pt>
                <c:pt idx="10">
                  <c:v>4.71547307345379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E6-4877-A5C1-77585F0342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50295824"/>
        <c:axId val="405451920"/>
      </c:barChart>
      <c:lineChart>
        <c:grouping val="standard"/>
        <c:varyColors val="0"/>
        <c:ser>
          <c:idx val="3"/>
          <c:order val="3"/>
          <c:tx>
            <c:strRef>
              <c:f>Sheet2!$E$1</c:f>
              <c:strCache>
                <c:ptCount val="1"/>
                <c:pt idx="0">
                  <c:v>Benchmark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Sheet2!$A$2:$A$12</c:f>
              <c:strCache>
                <c:ptCount val="11"/>
                <c:pt idx="0">
                  <c:v>This organization provided as much initial training as I needed</c:v>
                </c:pt>
                <c:pt idx="1">
                  <c:v>This organization provides as much ongoing training as I need</c:v>
                </c:pt>
                <c:pt idx="2">
                  <c:v>This organization provides the technology, equipment and resources I need to do my job well</c:v>
                </c:pt>
                <c:pt idx="3">
                  <c:v>The computer or other hardware I use to do my job is dependable</c:v>
                </c:pt>
                <c:pt idx="4">
                  <c:v>The software and program applications I use to do my job are adequate</c:v>
                </c:pt>
                <c:pt idx="5">
                  <c:v>Technology issues are resolved in a timely manner</c:v>
                </c:pt>
                <c:pt idx="6">
                  <c:v>Technology issues affecting my work are communicated to me in a timely manner</c:v>
                </c:pt>
                <c:pt idx="7">
                  <c:v>This organization helps me pursue a career path that aligns with my skills and interests</c:v>
                </c:pt>
                <c:pt idx="8">
                  <c:v>This organization encourages me to develop professionally and/or acquire new skills</c:v>
                </c:pt>
                <c:pt idx="9">
                  <c:v>If I do good work, I will be rewarded</c:v>
                </c:pt>
                <c:pt idx="10">
                  <c:v>Training, Development and Resources - AVERAGE</c:v>
                </c:pt>
              </c:strCache>
            </c:strRef>
          </c:cat>
          <c:val>
            <c:numRef>
              <c:f>Sheet2!$E$2:$E$12</c:f>
              <c:numCache>
                <c:formatCode>0</c:formatCode>
                <c:ptCount val="11"/>
                <c:pt idx="0">
                  <c:v>84.427983539094697</c:v>
                </c:pt>
                <c:pt idx="1">
                  <c:v>87.799315849486902</c:v>
                </c:pt>
                <c:pt idx="2">
                  <c:v>90.857421240662589</c:v>
                </c:pt>
                <c:pt idx="3">
                  <c:v>89.739837398374007</c:v>
                </c:pt>
                <c:pt idx="4">
                  <c:v>87.906371911573501</c:v>
                </c:pt>
                <c:pt idx="5">
                  <c:v>86.377658710829692</c:v>
                </c:pt>
                <c:pt idx="6">
                  <c:v>89.0083048363459</c:v>
                </c:pt>
                <c:pt idx="7">
                  <c:v>86.040026246719208</c:v>
                </c:pt>
                <c:pt idx="8">
                  <c:v>89.6809895833333</c:v>
                </c:pt>
                <c:pt idx="9">
                  <c:v>79.344636452559499</c:v>
                </c:pt>
                <c:pt idx="10">
                  <c:v>87.118254576897897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FE6-4877-A5C1-77585F0342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0295824"/>
        <c:axId val="405451920"/>
      </c:lineChart>
      <c:catAx>
        <c:axId val="1150295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5451920"/>
        <c:crosses val="autoZero"/>
        <c:auto val="1"/>
        <c:lblAlgn val="ctr"/>
        <c:lblOffset val="100"/>
        <c:noMultiLvlLbl val="0"/>
      </c:catAx>
      <c:valAx>
        <c:axId val="405451920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295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Pay &amp; Benefits</a:t>
            </a:r>
            <a:r>
              <a:rPr lang="en-US" baseline="0"/>
              <a:t> – Focus Area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Agreement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Sheet2!$A$13:$A$24</c:f>
              <c:strCache>
                <c:ptCount val="12"/>
                <c:pt idx="0">
                  <c:v>My pay is fair for the work I perform</c:v>
                </c:pt>
                <c:pt idx="1">
                  <c:v>Overall, I'm satisfied with this organization's benefits package</c:v>
                </c:pt>
                <c:pt idx="2">
                  <c:v>I'm satisfied with the amount of vacation (or Paid Time Off)</c:v>
                </c:pt>
                <c:pt idx="3">
                  <c:v>I'm satisfied with the sick leave policy</c:v>
                </c:pt>
                <c:pt idx="4">
                  <c:v>I'm satisfied with the amount of healthcare paid for</c:v>
                </c:pt>
                <c:pt idx="5">
                  <c:v>I'm satisfied with the dental benefits</c:v>
                </c:pt>
                <c:pt idx="6">
                  <c:v>I'm satisfied with the vision care benefits</c:v>
                </c:pt>
                <c:pt idx="7">
                  <c:v>I'm satisfied with the retirement plan benefits</c:v>
                </c:pt>
                <c:pt idx="8">
                  <c:v>I'm satisfied with the life insurance benefits</c:v>
                </c:pt>
                <c:pt idx="9">
                  <c:v>I'm satisfied with the disability benefits</c:v>
                </c:pt>
                <c:pt idx="10">
                  <c:v>I'm satisfied with the tuition reimbursement benefits</c:v>
                </c:pt>
                <c:pt idx="11">
                  <c:v>Pay and Benefits - AVERAGE</c:v>
                </c:pt>
              </c:strCache>
            </c:strRef>
          </c:cat>
          <c:val>
            <c:numRef>
              <c:f>Sheet2!$B$13:$B$24</c:f>
              <c:numCache>
                <c:formatCode>0</c:formatCode>
                <c:ptCount val="12"/>
                <c:pt idx="0">
                  <c:v>80.882352941176507</c:v>
                </c:pt>
                <c:pt idx="1">
                  <c:v>89.393939393939405</c:v>
                </c:pt>
                <c:pt idx="2">
                  <c:v>86.567164179104495</c:v>
                </c:pt>
                <c:pt idx="3">
                  <c:v>86.153846153846203</c:v>
                </c:pt>
                <c:pt idx="4">
                  <c:v>88.3333333333333</c:v>
                </c:pt>
                <c:pt idx="5">
                  <c:v>86.885245901639394</c:v>
                </c:pt>
                <c:pt idx="6">
                  <c:v>90.163934426229503</c:v>
                </c:pt>
                <c:pt idx="7">
                  <c:v>91.044776119402997</c:v>
                </c:pt>
                <c:pt idx="8">
                  <c:v>89.0625</c:v>
                </c:pt>
                <c:pt idx="9">
                  <c:v>88.524590163934405</c:v>
                </c:pt>
                <c:pt idx="10">
                  <c:v>79.1666666666667</c:v>
                </c:pt>
                <c:pt idx="11">
                  <c:v>86.925304479933899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E4-4BDC-AEC8-823DAAC2921B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Sheet2!$A$13:$A$24</c:f>
              <c:strCache>
                <c:ptCount val="12"/>
                <c:pt idx="0">
                  <c:v>My pay is fair for the work I perform</c:v>
                </c:pt>
                <c:pt idx="1">
                  <c:v>Overall, I'm satisfied with this organization's benefits package</c:v>
                </c:pt>
                <c:pt idx="2">
                  <c:v>I'm satisfied with the amount of vacation (or Paid Time Off)</c:v>
                </c:pt>
                <c:pt idx="3">
                  <c:v>I'm satisfied with the sick leave policy</c:v>
                </c:pt>
                <c:pt idx="4">
                  <c:v>I'm satisfied with the amount of healthcare paid for</c:v>
                </c:pt>
                <c:pt idx="5">
                  <c:v>I'm satisfied with the dental benefits</c:v>
                </c:pt>
                <c:pt idx="6">
                  <c:v>I'm satisfied with the vision care benefits</c:v>
                </c:pt>
                <c:pt idx="7">
                  <c:v>I'm satisfied with the retirement plan benefits</c:v>
                </c:pt>
                <c:pt idx="8">
                  <c:v>I'm satisfied with the life insurance benefits</c:v>
                </c:pt>
                <c:pt idx="9">
                  <c:v>I'm satisfied with the disability benefits</c:v>
                </c:pt>
                <c:pt idx="10">
                  <c:v>I'm satisfied with the tuition reimbursement benefits</c:v>
                </c:pt>
                <c:pt idx="11">
                  <c:v>Pay and Benefits - AVERAGE</c:v>
                </c:pt>
              </c:strCache>
            </c:strRef>
          </c:cat>
          <c:val>
            <c:numRef>
              <c:f>Sheet2!$C$13:$C$24</c:f>
              <c:numCache>
                <c:formatCode>0</c:formatCode>
                <c:ptCount val="12"/>
                <c:pt idx="0">
                  <c:v>16.176470588235247</c:v>
                </c:pt>
                <c:pt idx="1">
                  <c:v>10.606060606060595</c:v>
                </c:pt>
                <c:pt idx="2">
                  <c:v>8.9552238805969893</c:v>
                </c:pt>
                <c:pt idx="3">
                  <c:v>12.307692307692264</c:v>
                </c:pt>
                <c:pt idx="4">
                  <c:v>11.6666666666667</c:v>
                </c:pt>
                <c:pt idx="5">
                  <c:v>11.475409836065523</c:v>
                </c:pt>
                <c:pt idx="6">
                  <c:v>9.8360655737704974</c:v>
                </c:pt>
                <c:pt idx="7">
                  <c:v>8.9552238805970035</c:v>
                </c:pt>
                <c:pt idx="8">
                  <c:v>10.9375</c:v>
                </c:pt>
                <c:pt idx="9">
                  <c:v>11.475409836065595</c:v>
                </c:pt>
                <c:pt idx="10">
                  <c:v>20.8333333333333</c:v>
                </c:pt>
                <c:pt idx="11">
                  <c:v>12.111368773553068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E4-4BDC-AEC8-823DAAC2921B}"/>
            </c:ext>
          </c:extLst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Disagreement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Sheet2!$A$13:$A$24</c:f>
              <c:strCache>
                <c:ptCount val="12"/>
                <c:pt idx="0">
                  <c:v>My pay is fair for the work I perform</c:v>
                </c:pt>
                <c:pt idx="1">
                  <c:v>Overall, I'm satisfied with this organization's benefits package</c:v>
                </c:pt>
                <c:pt idx="2">
                  <c:v>I'm satisfied with the amount of vacation (or Paid Time Off)</c:v>
                </c:pt>
                <c:pt idx="3">
                  <c:v>I'm satisfied with the sick leave policy</c:v>
                </c:pt>
                <c:pt idx="4">
                  <c:v>I'm satisfied with the amount of healthcare paid for</c:v>
                </c:pt>
                <c:pt idx="5">
                  <c:v>I'm satisfied with the dental benefits</c:v>
                </c:pt>
                <c:pt idx="6">
                  <c:v>I'm satisfied with the vision care benefits</c:v>
                </c:pt>
                <c:pt idx="7">
                  <c:v>I'm satisfied with the retirement plan benefits</c:v>
                </c:pt>
                <c:pt idx="8">
                  <c:v>I'm satisfied with the life insurance benefits</c:v>
                </c:pt>
                <c:pt idx="9">
                  <c:v>I'm satisfied with the disability benefits</c:v>
                </c:pt>
                <c:pt idx="10">
                  <c:v>I'm satisfied with the tuition reimbursement benefits</c:v>
                </c:pt>
                <c:pt idx="11">
                  <c:v>Pay and Benefits - AVERAGE</c:v>
                </c:pt>
              </c:strCache>
            </c:strRef>
          </c:cat>
          <c:val>
            <c:numRef>
              <c:f>Sheet2!$D$13:$D$24</c:f>
              <c:numCache>
                <c:formatCode>0</c:formatCode>
                <c:ptCount val="12"/>
                <c:pt idx="0">
                  <c:v>2.9411764705882399</c:v>
                </c:pt>
                <c:pt idx="1">
                  <c:v>0</c:v>
                </c:pt>
                <c:pt idx="2">
                  <c:v>4.4776119402985097</c:v>
                </c:pt>
                <c:pt idx="3">
                  <c:v>1.5384615384615401</c:v>
                </c:pt>
                <c:pt idx="4">
                  <c:v>0</c:v>
                </c:pt>
                <c:pt idx="5">
                  <c:v>1.63934426229508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0.96332674651303396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E4-4BDC-AEC8-823DAAC292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69164816"/>
        <c:axId val="1457696240"/>
      </c:barChart>
      <c:lineChart>
        <c:grouping val="standard"/>
        <c:varyColors val="0"/>
        <c:ser>
          <c:idx val="3"/>
          <c:order val="3"/>
          <c:tx>
            <c:strRef>
              <c:f>Sheet2!$E$1</c:f>
              <c:strCache>
                <c:ptCount val="1"/>
                <c:pt idx="0">
                  <c:v>Benchmark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Sheet2!$A$13:$A$24</c:f>
              <c:strCache>
                <c:ptCount val="12"/>
                <c:pt idx="0">
                  <c:v>My pay is fair for the work I perform</c:v>
                </c:pt>
                <c:pt idx="1">
                  <c:v>Overall, I'm satisfied with this organization's benefits package</c:v>
                </c:pt>
                <c:pt idx="2">
                  <c:v>I'm satisfied with the amount of vacation (or Paid Time Off)</c:v>
                </c:pt>
                <c:pt idx="3">
                  <c:v>I'm satisfied with the sick leave policy</c:v>
                </c:pt>
                <c:pt idx="4">
                  <c:v>I'm satisfied with the amount of healthcare paid for</c:v>
                </c:pt>
                <c:pt idx="5">
                  <c:v>I'm satisfied with the dental benefits</c:v>
                </c:pt>
                <c:pt idx="6">
                  <c:v>I'm satisfied with the vision care benefits</c:v>
                </c:pt>
                <c:pt idx="7">
                  <c:v>I'm satisfied with the retirement plan benefits</c:v>
                </c:pt>
                <c:pt idx="8">
                  <c:v>I'm satisfied with the life insurance benefits</c:v>
                </c:pt>
                <c:pt idx="9">
                  <c:v>I'm satisfied with the disability benefits</c:v>
                </c:pt>
                <c:pt idx="10">
                  <c:v>I'm satisfied with the tuition reimbursement benefits</c:v>
                </c:pt>
                <c:pt idx="11">
                  <c:v>Pay and Benefits - AVERAGE</c:v>
                </c:pt>
              </c:strCache>
            </c:strRef>
          </c:cat>
          <c:val>
            <c:numRef>
              <c:f>Sheet2!$E$13:$E$24</c:f>
              <c:numCache>
                <c:formatCode>0</c:formatCode>
                <c:ptCount val="12"/>
                <c:pt idx="0">
                  <c:v>79.578813018506693</c:v>
                </c:pt>
                <c:pt idx="1">
                  <c:v>86.845507433742696</c:v>
                </c:pt>
                <c:pt idx="2">
                  <c:v>85.381630012936611</c:v>
                </c:pt>
                <c:pt idx="3">
                  <c:v>85.590682196339401</c:v>
                </c:pt>
                <c:pt idx="4">
                  <c:v>82.172413793103402</c:v>
                </c:pt>
                <c:pt idx="5">
                  <c:v>86.730835338604294</c:v>
                </c:pt>
                <c:pt idx="6">
                  <c:v>87.341772151898695</c:v>
                </c:pt>
                <c:pt idx="7">
                  <c:v>87.4629812438302</c:v>
                </c:pt>
                <c:pt idx="8">
                  <c:v>87.833219412166798</c:v>
                </c:pt>
                <c:pt idx="9">
                  <c:v>85.888252148997097</c:v>
                </c:pt>
                <c:pt idx="10">
                  <c:v>74.399215301618398</c:v>
                </c:pt>
                <c:pt idx="11">
                  <c:v>84.475029277431304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4E4-4BDC-AEC8-823DAAC292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9164816"/>
        <c:axId val="1457696240"/>
      </c:lineChart>
      <c:catAx>
        <c:axId val="96916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7696240"/>
        <c:crosses val="autoZero"/>
        <c:auto val="1"/>
        <c:lblAlgn val="ctr"/>
        <c:lblOffset val="100"/>
        <c:noMultiLvlLbl val="0"/>
      </c:catAx>
      <c:valAx>
        <c:axId val="1457696240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9164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Overall Engagement –</a:t>
            </a:r>
            <a:r>
              <a:rPr lang="en-US" baseline="0"/>
              <a:t> Focus Area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Agreement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Sheet2!$A$25:$A$34</c:f>
              <c:strCache>
                <c:ptCount val="10"/>
                <c:pt idx="0">
                  <c:v>Overall, I am very satisfied with my employer</c:v>
                </c:pt>
                <c:pt idx="1">
                  <c:v>Most days, I look forward to going to work</c:v>
                </c:pt>
                <c:pt idx="2">
                  <c:v>My job provides me with a sense of meaning and purpose</c:v>
                </c:pt>
                <c:pt idx="3">
                  <c:v>I am proud to work for this organization</c:v>
                </c:pt>
                <c:pt idx="4">
                  <c:v>I feel this organization has created an environment where I can do my best work</c:v>
                </c:pt>
                <c:pt idx="5">
                  <c:v>I am willing to give extra effort to help this organization succeed</c:v>
                </c:pt>
                <c:pt idx="6">
                  <c:v>I plan to continue my career with this organization for at least two more years</c:v>
                </c:pt>
                <c:pt idx="7">
                  <c:v>I would recommend this organization's products/services to a friend</c:v>
                </c:pt>
                <c:pt idx="8">
                  <c:v>I would recommend working here to a friend</c:v>
                </c:pt>
                <c:pt idx="9">
                  <c:v>Overall Engagement - AVERAGE</c:v>
                </c:pt>
              </c:strCache>
            </c:strRef>
          </c:cat>
          <c:val>
            <c:numRef>
              <c:f>Sheet2!$B$25:$B$34</c:f>
              <c:numCache>
                <c:formatCode>0</c:formatCode>
                <c:ptCount val="10"/>
                <c:pt idx="0">
                  <c:v>95.588235294117695</c:v>
                </c:pt>
                <c:pt idx="1">
                  <c:v>89.705882352941202</c:v>
                </c:pt>
                <c:pt idx="2">
                  <c:v>94.117647058823493</c:v>
                </c:pt>
                <c:pt idx="3">
                  <c:v>95.588235294117695</c:v>
                </c:pt>
                <c:pt idx="4">
                  <c:v>91.176470588235304</c:v>
                </c:pt>
                <c:pt idx="5">
                  <c:v>97.058823529411796</c:v>
                </c:pt>
                <c:pt idx="6">
                  <c:v>92.537313432835802</c:v>
                </c:pt>
                <c:pt idx="7">
                  <c:v>95.588235294117695</c:v>
                </c:pt>
                <c:pt idx="8">
                  <c:v>89.705882352941202</c:v>
                </c:pt>
                <c:pt idx="9">
                  <c:v>93.451858355282397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D8-4BDD-968B-82BB154E2CA5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Sheet2!$A$25:$A$34</c:f>
              <c:strCache>
                <c:ptCount val="10"/>
                <c:pt idx="0">
                  <c:v>Overall, I am very satisfied with my employer</c:v>
                </c:pt>
                <c:pt idx="1">
                  <c:v>Most days, I look forward to going to work</c:v>
                </c:pt>
                <c:pt idx="2">
                  <c:v>My job provides me with a sense of meaning and purpose</c:v>
                </c:pt>
                <c:pt idx="3">
                  <c:v>I am proud to work for this organization</c:v>
                </c:pt>
                <c:pt idx="4">
                  <c:v>I feel this organization has created an environment where I can do my best work</c:v>
                </c:pt>
                <c:pt idx="5">
                  <c:v>I am willing to give extra effort to help this organization succeed</c:v>
                </c:pt>
                <c:pt idx="6">
                  <c:v>I plan to continue my career with this organization for at least two more years</c:v>
                </c:pt>
                <c:pt idx="7">
                  <c:v>I would recommend this organization's products/services to a friend</c:v>
                </c:pt>
                <c:pt idx="8">
                  <c:v>I would recommend working here to a friend</c:v>
                </c:pt>
                <c:pt idx="9">
                  <c:v>Overall Engagement - AVERAGE</c:v>
                </c:pt>
              </c:strCache>
            </c:strRef>
          </c:cat>
          <c:val>
            <c:numRef>
              <c:f>Sheet2!$C$25:$C$34</c:f>
              <c:numCache>
                <c:formatCode>0</c:formatCode>
                <c:ptCount val="10"/>
                <c:pt idx="0">
                  <c:v>4.4117647058823053</c:v>
                </c:pt>
                <c:pt idx="1">
                  <c:v>7.3529411764705515</c:v>
                </c:pt>
                <c:pt idx="2">
                  <c:v>5.8823529411765065</c:v>
                </c:pt>
                <c:pt idx="3">
                  <c:v>4.4117647058823053</c:v>
                </c:pt>
                <c:pt idx="4">
                  <c:v>7.3529411764705799</c:v>
                </c:pt>
                <c:pt idx="5">
                  <c:v>2.9411764705882035</c:v>
                </c:pt>
                <c:pt idx="6">
                  <c:v>5.9701492537313641</c:v>
                </c:pt>
                <c:pt idx="7">
                  <c:v>2.9411764705881893</c:v>
                </c:pt>
                <c:pt idx="8">
                  <c:v>8.8235294117646816</c:v>
                </c:pt>
                <c:pt idx="9">
                  <c:v>5.5653107013949921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D8-4BDD-968B-82BB154E2CA5}"/>
            </c:ext>
          </c:extLst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Disagreement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Sheet2!$A$25:$A$34</c:f>
              <c:strCache>
                <c:ptCount val="10"/>
                <c:pt idx="0">
                  <c:v>Overall, I am very satisfied with my employer</c:v>
                </c:pt>
                <c:pt idx="1">
                  <c:v>Most days, I look forward to going to work</c:v>
                </c:pt>
                <c:pt idx="2">
                  <c:v>My job provides me with a sense of meaning and purpose</c:v>
                </c:pt>
                <c:pt idx="3">
                  <c:v>I am proud to work for this organization</c:v>
                </c:pt>
                <c:pt idx="4">
                  <c:v>I feel this organization has created an environment where I can do my best work</c:v>
                </c:pt>
                <c:pt idx="5">
                  <c:v>I am willing to give extra effort to help this organization succeed</c:v>
                </c:pt>
                <c:pt idx="6">
                  <c:v>I plan to continue my career with this organization for at least two more years</c:v>
                </c:pt>
                <c:pt idx="7">
                  <c:v>I would recommend this organization's products/services to a friend</c:v>
                </c:pt>
                <c:pt idx="8">
                  <c:v>I would recommend working here to a friend</c:v>
                </c:pt>
                <c:pt idx="9">
                  <c:v>Overall Engagement - AVERAGE</c:v>
                </c:pt>
              </c:strCache>
            </c:strRef>
          </c:cat>
          <c:val>
            <c:numRef>
              <c:f>Sheet2!$D$25:$D$34</c:f>
              <c:numCache>
                <c:formatCode>0</c:formatCode>
                <c:ptCount val="10"/>
                <c:pt idx="0">
                  <c:v>0</c:v>
                </c:pt>
                <c:pt idx="1">
                  <c:v>2.9411764705882399</c:v>
                </c:pt>
                <c:pt idx="2">
                  <c:v>0</c:v>
                </c:pt>
                <c:pt idx="3">
                  <c:v>0</c:v>
                </c:pt>
                <c:pt idx="4">
                  <c:v>1.47058823529412</c:v>
                </c:pt>
                <c:pt idx="5">
                  <c:v>0</c:v>
                </c:pt>
                <c:pt idx="6">
                  <c:v>1.4925373134328399</c:v>
                </c:pt>
                <c:pt idx="7">
                  <c:v>1.47058823529412</c:v>
                </c:pt>
                <c:pt idx="8">
                  <c:v>1.47058823529412</c:v>
                </c:pt>
                <c:pt idx="9">
                  <c:v>0.98283094332260401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D8-4BDD-968B-82BB154E2C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44852096"/>
        <c:axId val="732011024"/>
      </c:barChart>
      <c:lineChart>
        <c:grouping val="standard"/>
        <c:varyColors val="0"/>
        <c:ser>
          <c:idx val="3"/>
          <c:order val="3"/>
          <c:tx>
            <c:strRef>
              <c:f>Sheet2!$E$1</c:f>
              <c:strCache>
                <c:ptCount val="1"/>
                <c:pt idx="0">
                  <c:v>Benchmark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Sheet2!$A$25:$A$34</c:f>
              <c:strCache>
                <c:ptCount val="10"/>
                <c:pt idx="0">
                  <c:v>Overall, I am very satisfied with my employer</c:v>
                </c:pt>
                <c:pt idx="1">
                  <c:v>Most days, I look forward to going to work</c:v>
                </c:pt>
                <c:pt idx="2">
                  <c:v>My job provides me with a sense of meaning and purpose</c:v>
                </c:pt>
                <c:pt idx="3">
                  <c:v>I am proud to work for this organization</c:v>
                </c:pt>
                <c:pt idx="4">
                  <c:v>I feel this organization has created an environment where I can do my best work</c:v>
                </c:pt>
                <c:pt idx="5">
                  <c:v>I am willing to give extra effort to help this organization succeed</c:v>
                </c:pt>
                <c:pt idx="6">
                  <c:v>I plan to continue my career with this organization for at least two more years</c:v>
                </c:pt>
                <c:pt idx="7">
                  <c:v>I would recommend this organization's products/services to a friend</c:v>
                </c:pt>
                <c:pt idx="8">
                  <c:v>I would recommend working here to a friend</c:v>
                </c:pt>
                <c:pt idx="9">
                  <c:v>Overall Engagement - AVERAGE</c:v>
                </c:pt>
              </c:strCache>
            </c:strRef>
          </c:cat>
          <c:val>
            <c:numRef>
              <c:f>Sheet2!$E$25:$E$34</c:f>
              <c:numCache>
                <c:formatCode>0</c:formatCode>
                <c:ptCount val="10"/>
                <c:pt idx="0">
                  <c:v>94.373401534526906</c:v>
                </c:pt>
                <c:pt idx="1">
                  <c:v>87.919463087248289</c:v>
                </c:pt>
                <c:pt idx="2">
                  <c:v>89.155470249520192</c:v>
                </c:pt>
                <c:pt idx="3">
                  <c:v>93.8299232736573</c:v>
                </c:pt>
                <c:pt idx="4">
                  <c:v>90.734824281150196</c:v>
                </c:pt>
                <c:pt idx="5">
                  <c:v>95.431309904153309</c:v>
                </c:pt>
                <c:pt idx="6">
                  <c:v>90.154440154440195</c:v>
                </c:pt>
                <c:pt idx="7">
                  <c:v>94.030808729139906</c:v>
                </c:pt>
                <c:pt idx="8">
                  <c:v>90.984654731457809</c:v>
                </c:pt>
                <c:pt idx="9">
                  <c:v>91.846032882810405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8D8-4BDD-968B-82BB154E2C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4852096"/>
        <c:axId val="732011024"/>
      </c:lineChart>
      <c:catAx>
        <c:axId val="1244852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2011024"/>
        <c:crosses val="autoZero"/>
        <c:auto val="1"/>
        <c:lblAlgn val="ctr"/>
        <c:lblOffset val="100"/>
        <c:noMultiLvlLbl val="0"/>
      </c:catAx>
      <c:valAx>
        <c:axId val="732011024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4852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Net Agreement (Agreement – Disagreement)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Net Agreement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I have confidence in the leadership of this organization</c:v>
                </c:pt>
                <c:pt idx="1">
                  <c:v>Safety is a top priority with this organization</c:v>
                </c:pt>
                <c:pt idx="2">
                  <c:v>I like the people I work with at this organization</c:v>
                </c:pt>
                <c:pt idx="3">
                  <c:v>My supervisor treats me fairly</c:v>
                </c:pt>
                <c:pt idx="4">
                  <c:v>My supervisor is open to hearing my opinion or feedback</c:v>
                </c:pt>
                <c:pt idx="5">
                  <c:v>Overall, I am very satisfied with my employer</c:v>
                </c:pt>
                <c:pt idx="6">
                  <c:v>I am proud to work for this organization</c:v>
                </c:pt>
                <c:pt idx="7">
                  <c:v>My supervisor treats me with respect</c:v>
                </c:pt>
                <c:pt idx="8">
                  <c:v>My supervisor acknowledges when I do my work well</c:v>
                </c:pt>
                <c:pt idx="9">
                  <c:v>My supervisor tells me when my work needs improvement</c:v>
                </c:pt>
                <c:pt idx="10">
                  <c:v>My supervisor wants me to develop to my fullest potential</c:v>
                </c:pt>
                <c:pt idx="11">
                  <c:v>I am willing to give extra effort to help this organization succeed</c:v>
                </c:pt>
              </c:strCache>
            </c:strRef>
          </c:cat>
          <c:val>
            <c:numRef>
              <c:f>Sheet1!$B$2:$B$13</c:f>
              <c:numCache>
                <c:formatCode>0</c:formatCode>
                <c:ptCount val="12"/>
                <c:pt idx="0">
                  <c:v>95.588235294117695</c:v>
                </c:pt>
                <c:pt idx="1">
                  <c:v>95.588235294117695</c:v>
                </c:pt>
                <c:pt idx="2">
                  <c:v>95.588235294117695</c:v>
                </c:pt>
                <c:pt idx="3">
                  <c:v>95.588235294117695</c:v>
                </c:pt>
                <c:pt idx="4">
                  <c:v>95.588235294117695</c:v>
                </c:pt>
                <c:pt idx="5">
                  <c:v>95.588235294117695</c:v>
                </c:pt>
                <c:pt idx="6">
                  <c:v>95.588235294117695</c:v>
                </c:pt>
                <c:pt idx="7">
                  <c:v>97.058823529411796</c:v>
                </c:pt>
                <c:pt idx="8">
                  <c:v>97.058823529411796</c:v>
                </c:pt>
                <c:pt idx="9">
                  <c:v>97.058823529411796</c:v>
                </c:pt>
                <c:pt idx="10">
                  <c:v>97.058823529411796</c:v>
                </c:pt>
                <c:pt idx="11">
                  <c:v>97.058823529411796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C8-4E73-A052-8F00787409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87985935"/>
        <c:axId val="1952375407"/>
      </c:barChart>
      <c:catAx>
        <c:axId val="20879859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2375407"/>
        <c:crosses val="autoZero"/>
        <c:auto val="1"/>
        <c:lblAlgn val="ctr"/>
        <c:lblOffset val="100"/>
        <c:noMultiLvlLbl val="0"/>
      </c:catAx>
      <c:valAx>
        <c:axId val="1952375407"/>
        <c:scaling>
          <c:orientation val="minMax"/>
          <c:max val="100"/>
          <c:min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7985935"/>
        <c:crosses val="autoZero"/>
        <c:crossBetween val="between"/>
        <c:majorUnit val="5"/>
        <c:min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High Disagreement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Disagreement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There is adequate noise control to allow me to focus on my work</c:v>
                </c:pt>
                <c:pt idx="1">
                  <c:v>This organization provided as much initial training as I needed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5.8823529411764701</c:v>
                </c:pt>
                <c:pt idx="1">
                  <c:v>7.3529411764705896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B6-4785-9DDF-2627552E04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87985935"/>
        <c:axId val="1952375407"/>
      </c:barChart>
      <c:catAx>
        <c:axId val="20879859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2375407"/>
        <c:crosses val="autoZero"/>
        <c:auto val="1"/>
        <c:lblAlgn val="ctr"/>
        <c:lblOffset val="100"/>
        <c:noMultiLvlLbl val="0"/>
      </c:catAx>
      <c:valAx>
        <c:axId val="19523754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7985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Movable Middle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Unsure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If I do good work, I will be rewarded</c:v>
                </c:pt>
                <c:pt idx="1">
                  <c:v>Changes that may affect me are communicated to me prior to implementation</c:v>
                </c:pt>
                <c:pt idx="2">
                  <c:v>This organization gives me enough recognition for work that is well done</c:v>
                </c:pt>
                <c:pt idx="3">
                  <c:v>I feel I can express my honest opinions without fear of negative consequences</c:v>
                </c:pt>
                <c:pt idx="4">
                  <c:v>My pay is fair for the work I perform</c:v>
                </c:pt>
                <c:pt idx="5">
                  <c:v>Staffing levels are adequate to provide quality products/services</c:v>
                </c:pt>
                <c:pt idx="6">
                  <c:v>I'm satisfied with the tuition reimbursement benefits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14.70588235294116</c:v>
                </c:pt>
                <c:pt idx="1">
                  <c:v>14.705882352941188</c:v>
                </c:pt>
                <c:pt idx="2">
                  <c:v>16.176470588235247</c:v>
                </c:pt>
                <c:pt idx="3">
                  <c:v>16.176470588235247</c:v>
                </c:pt>
                <c:pt idx="4">
                  <c:v>16.176470588235247</c:v>
                </c:pt>
                <c:pt idx="5">
                  <c:v>16.176470588235347</c:v>
                </c:pt>
                <c:pt idx="6">
                  <c:v>20.8333333333333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79-4432-BDAB-CB7D9C523E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87985935"/>
        <c:axId val="1952375407"/>
      </c:barChart>
      <c:catAx>
        <c:axId val="20879859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2375407"/>
        <c:crosses val="autoZero"/>
        <c:auto val="1"/>
        <c:lblAlgn val="ctr"/>
        <c:lblOffset val="100"/>
        <c:noMultiLvlLbl val="0"/>
      </c:catAx>
      <c:valAx>
        <c:axId val="19523754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7985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Compared to the Best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ABC Co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This organization helps me pursue a career path that aligns with my skills and interests</c:v>
                </c:pt>
                <c:pt idx="1">
                  <c:v>Quality is a top priority with this organization</c:v>
                </c:pt>
                <c:pt idx="2">
                  <c:v>There is adequate noise control to allow me to focus on my work</c:v>
                </c:pt>
                <c:pt idx="4">
                  <c:v>My supervisor tells me when my work needs improvement</c:v>
                </c:pt>
                <c:pt idx="5">
                  <c:v>I'm satisfied with the tuition reimbursement benefits</c:v>
                </c:pt>
                <c:pt idx="6">
                  <c:v>I have confidence in the leadership of this organization</c:v>
                </c:pt>
                <c:pt idx="7">
                  <c:v>My job provides me with a sense of meaning and purpose</c:v>
                </c:pt>
                <c:pt idx="8">
                  <c:v>My supervisor acknowledges when I do my work well</c:v>
                </c:pt>
                <c:pt idx="9">
                  <c:v>I'm satisfied with the amount of healthcare paid for</c:v>
                </c:pt>
                <c:pt idx="10">
                  <c:v>I am able to maintain a reasonable balance between work and my personal life</c:v>
                </c:pt>
                <c:pt idx="11">
                  <c:v>Technology issues are resolved in a timely manner</c:v>
                </c:pt>
              </c:strCache>
            </c:strRef>
          </c:cat>
          <c:val>
            <c:numRef>
              <c:f>Sheet1!$B$2:$B$13</c:f>
              <c:numCache>
                <c:formatCode>0</c:formatCode>
                <c:ptCount val="12"/>
                <c:pt idx="0">
                  <c:v>82.352941176470594</c:v>
                </c:pt>
                <c:pt idx="1">
                  <c:v>86.764705882352899</c:v>
                </c:pt>
                <c:pt idx="2">
                  <c:v>86.764705882352899</c:v>
                </c:pt>
                <c:pt idx="4">
                  <c:v>97.058823529411796</c:v>
                </c:pt>
                <c:pt idx="5">
                  <c:v>79.1666666666667</c:v>
                </c:pt>
                <c:pt idx="6">
                  <c:v>95.588235294117695</c:v>
                </c:pt>
                <c:pt idx="7">
                  <c:v>94.117647058823493</c:v>
                </c:pt>
                <c:pt idx="8">
                  <c:v>97.058823529411796</c:v>
                </c:pt>
                <c:pt idx="9">
                  <c:v>88.3333333333333</c:v>
                </c:pt>
                <c:pt idx="10">
                  <c:v>95.588235294117695</c:v>
                </c:pt>
                <c:pt idx="11">
                  <c:v>95.588235294117695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7B-42FD-93B8-B98C778F403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BPTW South Carolina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This organization helps me pursue a career path that aligns with my skills and interests</c:v>
                </c:pt>
                <c:pt idx="1">
                  <c:v>Quality is a top priority with this organization</c:v>
                </c:pt>
                <c:pt idx="2">
                  <c:v>There is adequate noise control to allow me to focus on my work</c:v>
                </c:pt>
                <c:pt idx="4">
                  <c:v>My supervisor tells me when my work needs improvement</c:v>
                </c:pt>
                <c:pt idx="5">
                  <c:v>I'm satisfied with the tuition reimbursement benefits</c:v>
                </c:pt>
                <c:pt idx="6">
                  <c:v>I have confidence in the leadership of this organization</c:v>
                </c:pt>
                <c:pt idx="7">
                  <c:v>My job provides me with a sense of meaning and purpose</c:v>
                </c:pt>
                <c:pt idx="8">
                  <c:v>My supervisor acknowledges when I do my work well</c:v>
                </c:pt>
                <c:pt idx="9">
                  <c:v>I'm satisfied with the amount of healthcare paid for</c:v>
                </c:pt>
                <c:pt idx="10">
                  <c:v>I am able to maintain a reasonable balance between work and my personal life</c:v>
                </c:pt>
                <c:pt idx="11">
                  <c:v>Technology issues are resolved in a timely manner</c:v>
                </c:pt>
              </c:strCache>
            </c:strRef>
          </c:cat>
          <c:val>
            <c:numRef>
              <c:f>Sheet1!$C$2:$C$13</c:f>
              <c:numCache>
                <c:formatCode>0</c:formatCode>
                <c:ptCount val="12"/>
                <c:pt idx="0">
                  <c:v>87.32711482791899</c:v>
                </c:pt>
                <c:pt idx="1">
                  <c:v>91.173648864726601</c:v>
                </c:pt>
                <c:pt idx="2">
                  <c:v>90.527018012008</c:v>
                </c:pt>
                <c:pt idx="4">
                  <c:v>92.364690721649495</c:v>
                </c:pt>
                <c:pt idx="5">
                  <c:v>74.399215301618398</c:v>
                </c:pt>
                <c:pt idx="6">
                  <c:v>90.722968650032001</c:v>
                </c:pt>
                <c:pt idx="7">
                  <c:v>89.155470249520192</c:v>
                </c:pt>
                <c:pt idx="8">
                  <c:v>91.522157996146404</c:v>
                </c:pt>
                <c:pt idx="9">
                  <c:v>82.172413793103402</c:v>
                </c:pt>
                <c:pt idx="10">
                  <c:v>88.043478260869605</c:v>
                </c:pt>
                <c:pt idx="11">
                  <c:v>87.307197943444706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7B-42FD-93B8-B98C778F403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87985935"/>
        <c:axId val="1952375407"/>
      </c:barChart>
      <c:catAx>
        <c:axId val="20879859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2375407"/>
        <c:crosses val="autoZero"/>
        <c:auto val="1"/>
        <c:lblAlgn val="ctr"/>
        <c:lblOffset val="100"/>
        <c:noMultiLvlLbl val="0"/>
      </c:catAx>
      <c:valAx>
        <c:axId val="1952375407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7985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Leadership</a:t>
            </a:r>
            <a:r>
              <a:rPr lang="en-US" baseline="0"/>
              <a:t> – Focus Area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% Agreement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Sheet1!$B$2:$B$7</c:f>
              <c:strCache>
                <c:ptCount val="6"/>
                <c:pt idx="0">
                  <c:v>I understand the long-term strategy of this organization</c:v>
                </c:pt>
                <c:pt idx="1">
                  <c:v>I have confidence in the leadership of this organization</c:v>
                </c:pt>
                <c:pt idx="2">
                  <c:v>The leaders of this organization care about their employees' well being</c:v>
                </c:pt>
                <c:pt idx="3">
                  <c:v>Senior leaders live the core values of the organization</c:v>
                </c:pt>
                <c:pt idx="4">
                  <c:v>The leaders of this organization are open to input from employees</c:v>
                </c:pt>
                <c:pt idx="5">
                  <c:v>Leadership - AVERAGE</c:v>
                </c:pt>
              </c:strCache>
            </c:strRef>
          </c:cat>
          <c:val>
            <c:numRef>
              <c:f>Sheet1!$C$2:$C$7</c:f>
              <c:numCache>
                <c:formatCode>0</c:formatCode>
                <c:ptCount val="6"/>
                <c:pt idx="0">
                  <c:v>82.191780821917803</c:v>
                </c:pt>
                <c:pt idx="1">
                  <c:v>81.9444444444444</c:v>
                </c:pt>
                <c:pt idx="2">
                  <c:v>81.379310344827601</c:v>
                </c:pt>
                <c:pt idx="3">
                  <c:v>82.014388489208599</c:v>
                </c:pt>
                <c:pt idx="4">
                  <c:v>75.352112676056294</c:v>
                </c:pt>
                <c:pt idx="5">
                  <c:v>80.576407355290897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B3-4203-900F-0A602D32F573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% Neutral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Sheet1!$B$2:$B$7</c:f>
              <c:strCache>
                <c:ptCount val="6"/>
                <c:pt idx="0">
                  <c:v>I understand the long-term strategy of this organization</c:v>
                </c:pt>
                <c:pt idx="1">
                  <c:v>I have confidence in the leadership of this organization</c:v>
                </c:pt>
                <c:pt idx="2">
                  <c:v>The leaders of this organization care about their employees' well being</c:v>
                </c:pt>
                <c:pt idx="3">
                  <c:v>Senior leaders live the core values of the organization</c:v>
                </c:pt>
                <c:pt idx="4">
                  <c:v>The leaders of this organization are open to input from employees</c:v>
                </c:pt>
                <c:pt idx="5">
                  <c:v>Leadership - AVERAGE</c:v>
                </c:pt>
              </c:strCache>
            </c:strRef>
          </c:cat>
          <c:val>
            <c:numRef>
              <c:f>Sheet1!$D$2:$D$7</c:f>
              <c:numCache>
                <c:formatCode>0</c:formatCode>
                <c:ptCount val="6"/>
                <c:pt idx="0">
                  <c:v>7.5342465753424932</c:v>
                </c:pt>
                <c:pt idx="1">
                  <c:v>9.0277777777778141</c:v>
                </c:pt>
                <c:pt idx="2">
                  <c:v>8.2758620689654947</c:v>
                </c:pt>
                <c:pt idx="3">
                  <c:v>10.071942446043195</c:v>
                </c:pt>
                <c:pt idx="4">
                  <c:v>14.084507042253605</c:v>
                </c:pt>
                <c:pt idx="5">
                  <c:v>9.7988671820765632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B3-4203-900F-0A602D32F573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% Disagreement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Sheet1!$B$2:$B$7</c:f>
              <c:strCache>
                <c:ptCount val="6"/>
                <c:pt idx="0">
                  <c:v>I understand the long-term strategy of this organization</c:v>
                </c:pt>
                <c:pt idx="1">
                  <c:v>I have confidence in the leadership of this organization</c:v>
                </c:pt>
                <c:pt idx="2">
                  <c:v>The leaders of this organization care about their employees' well being</c:v>
                </c:pt>
                <c:pt idx="3">
                  <c:v>Senior leaders live the core values of the organization</c:v>
                </c:pt>
                <c:pt idx="4">
                  <c:v>The leaders of this organization are open to input from employees</c:v>
                </c:pt>
                <c:pt idx="5">
                  <c:v>Leadership - AVERAGE</c:v>
                </c:pt>
              </c:strCache>
            </c:strRef>
          </c:cat>
          <c:val>
            <c:numRef>
              <c:f>Sheet1!$E$2:$E$7</c:f>
              <c:numCache>
                <c:formatCode>0</c:formatCode>
                <c:ptCount val="6"/>
                <c:pt idx="0">
                  <c:v>10.2739726027397</c:v>
                </c:pt>
                <c:pt idx="1">
                  <c:v>9.0277777777777803</c:v>
                </c:pt>
                <c:pt idx="2">
                  <c:v>10.3448275862069</c:v>
                </c:pt>
                <c:pt idx="3">
                  <c:v>7.9136690647482002</c:v>
                </c:pt>
                <c:pt idx="4">
                  <c:v>10.563380281690099</c:v>
                </c:pt>
                <c:pt idx="5">
                  <c:v>9.62472546263254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B3-4203-900F-0A602D32F5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43010608"/>
        <c:axId val="971886768"/>
      </c:barChart>
      <c:lineChart>
        <c:grouping val="standard"/>
        <c:varyColors val="0"/>
        <c:ser>
          <c:idx val="3"/>
          <c:order val="3"/>
          <c:tx>
            <c:strRef>
              <c:f>Sheet1!$F$1</c:f>
              <c:strCache>
                <c:ptCount val="1"/>
                <c:pt idx="0">
                  <c:v>Benchmark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Sheet1!$B$2:$B$7</c:f>
              <c:strCache>
                <c:ptCount val="6"/>
                <c:pt idx="0">
                  <c:v>I understand the long-term strategy of this organization</c:v>
                </c:pt>
                <c:pt idx="1">
                  <c:v>I have confidence in the leadership of this organization</c:v>
                </c:pt>
                <c:pt idx="2">
                  <c:v>The leaders of this organization care about their employees' well being</c:v>
                </c:pt>
                <c:pt idx="3">
                  <c:v>Senior leaders live the core values of the organization</c:v>
                </c:pt>
                <c:pt idx="4">
                  <c:v>The leaders of this organization are open to input from employees</c:v>
                </c:pt>
                <c:pt idx="5">
                  <c:v>Leadership - AVERAGE</c:v>
                </c:pt>
              </c:strCache>
            </c:strRef>
          </c:cat>
          <c:val>
            <c:numRef>
              <c:f>Sheet1!$F$2:$F$7</c:f>
              <c:numCache>
                <c:formatCode>0</c:formatCode>
                <c:ptCount val="6"/>
                <c:pt idx="0">
                  <c:v>91.678867740361099</c:v>
                </c:pt>
                <c:pt idx="1">
                  <c:v>90.663091175036598</c:v>
                </c:pt>
                <c:pt idx="2">
                  <c:v>91.384</c:v>
                </c:pt>
                <c:pt idx="3">
                  <c:v>89.828431372549005</c:v>
                </c:pt>
                <c:pt idx="4">
                  <c:v>87.664875427454803</c:v>
                </c:pt>
                <c:pt idx="5">
                  <c:v>90.243841036660996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9B3-4203-900F-0A602D32F5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3010608"/>
        <c:axId val="971886768"/>
      </c:lineChart>
      <c:catAx>
        <c:axId val="124301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1886768"/>
        <c:crosses val="autoZero"/>
        <c:auto val="1"/>
        <c:lblAlgn val="ctr"/>
        <c:lblOffset val="100"/>
        <c:noMultiLvlLbl val="0"/>
      </c:catAx>
      <c:valAx>
        <c:axId val="971886768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3010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Corporate Culture &amp; Comms – Focus Area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% Agreement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Sheet1!$B$8:$B$25</c:f>
              <c:strCache>
                <c:ptCount val="18"/>
                <c:pt idx="0">
                  <c:v>This organization's corporate communications are frequent enough</c:v>
                </c:pt>
                <c:pt idx="1">
                  <c:v>This organization's corporate communications are detailed enough</c:v>
                </c:pt>
                <c:pt idx="2">
                  <c:v>This organization effectively communicates its progress towards meeting departmental goals</c:v>
                </c:pt>
                <c:pt idx="3">
                  <c:v>I have a good understanding of how this organization is doing financially</c:v>
                </c:pt>
                <c:pt idx="4">
                  <c:v>I can trust what this organization tells me</c:v>
                </c:pt>
                <c:pt idx="5">
                  <c:v>This organization treats me like a person, not a number</c:v>
                </c:pt>
                <c:pt idx="6">
                  <c:v>This organization gives me enough recognition for work that is well done</c:v>
                </c:pt>
                <c:pt idx="7">
                  <c:v>Staffing levels are adequate to provide quality products/services</c:v>
                </c:pt>
                <c:pt idx="8">
                  <c:v>Quality is a top priority with this organization</c:v>
                </c:pt>
                <c:pt idx="9">
                  <c:v>Safety is a top priority with this organization</c:v>
                </c:pt>
                <c:pt idx="10">
                  <c:v>I believe there is a spirit of cooperation within this organization</c:v>
                </c:pt>
                <c:pt idx="11">
                  <c:v>My employer enables a culture of diversity</c:v>
                </c:pt>
                <c:pt idx="12">
                  <c:v>This organization makes a strong effort to minimize discrimination</c:v>
                </c:pt>
                <c:pt idx="13">
                  <c:v>I like the people I work with at this organization</c:v>
                </c:pt>
                <c:pt idx="14">
                  <c:v>At this organization, employees have fun at work</c:v>
                </c:pt>
                <c:pt idx="15">
                  <c:v>I feel I can express my honest opinions without fear of negative consequences</c:v>
                </c:pt>
                <c:pt idx="16">
                  <c:v>Changes that may affect me are communicated to me prior to implementation</c:v>
                </c:pt>
                <c:pt idx="17">
                  <c:v>Corporate Culture and Communications - AVERAGE</c:v>
                </c:pt>
              </c:strCache>
            </c:strRef>
          </c:cat>
          <c:val>
            <c:numRef>
              <c:f>Sheet1!$C$8:$C$25</c:f>
              <c:numCache>
                <c:formatCode>0</c:formatCode>
                <c:ptCount val="18"/>
                <c:pt idx="0">
                  <c:v>84.137931034482804</c:v>
                </c:pt>
                <c:pt idx="1">
                  <c:v>80.821917808219197</c:v>
                </c:pt>
                <c:pt idx="2">
                  <c:v>77.622377622377599</c:v>
                </c:pt>
                <c:pt idx="3">
                  <c:v>65.714285714285694</c:v>
                </c:pt>
                <c:pt idx="4">
                  <c:v>80.689655172413794</c:v>
                </c:pt>
                <c:pt idx="5">
                  <c:v>81.25</c:v>
                </c:pt>
                <c:pt idx="6">
                  <c:v>77.0833333333333</c:v>
                </c:pt>
                <c:pt idx="7">
                  <c:v>61.379310344827601</c:v>
                </c:pt>
                <c:pt idx="8">
                  <c:v>87.586206896551701</c:v>
                </c:pt>
                <c:pt idx="9">
                  <c:v>86.013986013985999</c:v>
                </c:pt>
                <c:pt idx="10">
                  <c:v>83.561643835616394</c:v>
                </c:pt>
                <c:pt idx="11">
                  <c:v>83.448275862068996</c:v>
                </c:pt>
                <c:pt idx="12">
                  <c:v>82.6388888888889</c:v>
                </c:pt>
                <c:pt idx="13">
                  <c:v>93.150684931506802</c:v>
                </c:pt>
                <c:pt idx="14">
                  <c:v>75.862068965517196</c:v>
                </c:pt>
                <c:pt idx="15">
                  <c:v>75</c:v>
                </c:pt>
                <c:pt idx="16">
                  <c:v>72.413793103448299</c:v>
                </c:pt>
                <c:pt idx="17">
                  <c:v>79.316138795736705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19-49DA-81C5-9E4D1AEAC7A1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% Neutral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Sheet1!$B$8:$B$25</c:f>
              <c:strCache>
                <c:ptCount val="18"/>
                <c:pt idx="0">
                  <c:v>This organization's corporate communications are frequent enough</c:v>
                </c:pt>
                <c:pt idx="1">
                  <c:v>This organization's corporate communications are detailed enough</c:v>
                </c:pt>
                <c:pt idx="2">
                  <c:v>This organization effectively communicates its progress towards meeting departmental goals</c:v>
                </c:pt>
                <c:pt idx="3">
                  <c:v>I have a good understanding of how this organization is doing financially</c:v>
                </c:pt>
                <c:pt idx="4">
                  <c:v>I can trust what this organization tells me</c:v>
                </c:pt>
                <c:pt idx="5">
                  <c:v>This organization treats me like a person, not a number</c:v>
                </c:pt>
                <c:pt idx="6">
                  <c:v>This organization gives me enough recognition for work that is well done</c:v>
                </c:pt>
                <c:pt idx="7">
                  <c:v>Staffing levels are adequate to provide quality products/services</c:v>
                </c:pt>
                <c:pt idx="8">
                  <c:v>Quality is a top priority with this organization</c:v>
                </c:pt>
                <c:pt idx="9">
                  <c:v>Safety is a top priority with this organization</c:v>
                </c:pt>
                <c:pt idx="10">
                  <c:v>I believe there is a spirit of cooperation within this organization</c:v>
                </c:pt>
                <c:pt idx="11">
                  <c:v>My employer enables a culture of diversity</c:v>
                </c:pt>
                <c:pt idx="12">
                  <c:v>This organization makes a strong effort to minimize discrimination</c:v>
                </c:pt>
                <c:pt idx="13">
                  <c:v>I like the people I work with at this organization</c:v>
                </c:pt>
                <c:pt idx="14">
                  <c:v>At this organization, employees have fun at work</c:v>
                </c:pt>
                <c:pt idx="15">
                  <c:v>I feel I can express my honest opinions without fear of negative consequences</c:v>
                </c:pt>
                <c:pt idx="16">
                  <c:v>Changes that may affect me are communicated to me prior to implementation</c:v>
                </c:pt>
                <c:pt idx="17">
                  <c:v>Corporate Culture and Communications - AVERAGE</c:v>
                </c:pt>
              </c:strCache>
            </c:strRef>
          </c:cat>
          <c:val>
            <c:numRef>
              <c:f>Sheet1!$D$8:$D$25</c:f>
              <c:numCache>
                <c:formatCode>0</c:formatCode>
                <c:ptCount val="18"/>
                <c:pt idx="0">
                  <c:v>5.5172413793102919</c:v>
                </c:pt>
                <c:pt idx="1">
                  <c:v>8.9041095890410986</c:v>
                </c:pt>
                <c:pt idx="2">
                  <c:v>10.489510489510508</c:v>
                </c:pt>
                <c:pt idx="3">
                  <c:v>18.571428571428612</c:v>
                </c:pt>
                <c:pt idx="4">
                  <c:v>9.6551724137931103</c:v>
                </c:pt>
                <c:pt idx="5">
                  <c:v>4.8611111111111001</c:v>
                </c:pt>
                <c:pt idx="6">
                  <c:v>6.9444444444444997</c:v>
                </c:pt>
                <c:pt idx="7">
                  <c:v>20.689655172413794</c:v>
                </c:pt>
                <c:pt idx="8">
                  <c:v>6.2068965517241566</c:v>
                </c:pt>
                <c:pt idx="9">
                  <c:v>7.6923076923077076</c:v>
                </c:pt>
                <c:pt idx="10">
                  <c:v>9.5890410958904511</c:v>
                </c:pt>
                <c:pt idx="11">
                  <c:v>8.2758620689654805</c:v>
                </c:pt>
                <c:pt idx="12">
                  <c:v>9.0277777777777715</c:v>
                </c:pt>
                <c:pt idx="13">
                  <c:v>3.4246575342466201</c:v>
                </c:pt>
                <c:pt idx="14">
                  <c:v>16.551724137931089</c:v>
                </c:pt>
                <c:pt idx="15">
                  <c:v>10.4166666666667</c:v>
                </c:pt>
                <c:pt idx="16">
                  <c:v>8.2758620689654947</c:v>
                </c:pt>
                <c:pt idx="17">
                  <c:v>9.7113805156192967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19-49DA-81C5-9E4D1AEAC7A1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% Disagreement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Sheet1!$B$8:$B$25</c:f>
              <c:strCache>
                <c:ptCount val="18"/>
                <c:pt idx="0">
                  <c:v>This organization's corporate communications are frequent enough</c:v>
                </c:pt>
                <c:pt idx="1">
                  <c:v>This organization's corporate communications are detailed enough</c:v>
                </c:pt>
                <c:pt idx="2">
                  <c:v>This organization effectively communicates its progress towards meeting departmental goals</c:v>
                </c:pt>
                <c:pt idx="3">
                  <c:v>I have a good understanding of how this organization is doing financially</c:v>
                </c:pt>
                <c:pt idx="4">
                  <c:v>I can trust what this organization tells me</c:v>
                </c:pt>
                <c:pt idx="5">
                  <c:v>This organization treats me like a person, not a number</c:v>
                </c:pt>
                <c:pt idx="6">
                  <c:v>This organization gives me enough recognition for work that is well done</c:v>
                </c:pt>
                <c:pt idx="7">
                  <c:v>Staffing levels are adequate to provide quality products/services</c:v>
                </c:pt>
                <c:pt idx="8">
                  <c:v>Quality is a top priority with this organization</c:v>
                </c:pt>
                <c:pt idx="9">
                  <c:v>Safety is a top priority with this organization</c:v>
                </c:pt>
                <c:pt idx="10">
                  <c:v>I believe there is a spirit of cooperation within this organization</c:v>
                </c:pt>
                <c:pt idx="11">
                  <c:v>My employer enables a culture of diversity</c:v>
                </c:pt>
                <c:pt idx="12">
                  <c:v>This organization makes a strong effort to minimize discrimination</c:v>
                </c:pt>
                <c:pt idx="13">
                  <c:v>I like the people I work with at this organization</c:v>
                </c:pt>
                <c:pt idx="14">
                  <c:v>At this organization, employees have fun at work</c:v>
                </c:pt>
                <c:pt idx="15">
                  <c:v>I feel I can express my honest opinions without fear of negative consequences</c:v>
                </c:pt>
                <c:pt idx="16">
                  <c:v>Changes that may affect me are communicated to me prior to implementation</c:v>
                </c:pt>
                <c:pt idx="17">
                  <c:v>Corporate Culture and Communications - AVERAGE</c:v>
                </c:pt>
              </c:strCache>
            </c:strRef>
          </c:cat>
          <c:val>
            <c:numRef>
              <c:f>Sheet1!$E$8:$E$25</c:f>
              <c:numCache>
                <c:formatCode>0</c:formatCode>
                <c:ptCount val="18"/>
                <c:pt idx="0">
                  <c:v>10.3448275862069</c:v>
                </c:pt>
                <c:pt idx="1">
                  <c:v>10.2739726027397</c:v>
                </c:pt>
                <c:pt idx="2">
                  <c:v>11.888111888111901</c:v>
                </c:pt>
                <c:pt idx="3">
                  <c:v>15.714285714285699</c:v>
                </c:pt>
                <c:pt idx="4">
                  <c:v>9.6551724137930997</c:v>
                </c:pt>
                <c:pt idx="5">
                  <c:v>13.8888888888889</c:v>
                </c:pt>
                <c:pt idx="6">
                  <c:v>15.9722222222222</c:v>
                </c:pt>
                <c:pt idx="7">
                  <c:v>17.931034482758601</c:v>
                </c:pt>
                <c:pt idx="8">
                  <c:v>6.2068965517241397</c:v>
                </c:pt>
                <c:pt idx="9">
                  <c:v>6.2937062937062898</c:v>
                </c:pt>
                <c:pt idx="10">
                  <c:v>6.8493150684931496</c:v>
                </c:pt>
                <c:pt idx="11">
                  <c:v>8.2758620689655196</c:v>
                </c:pt>
                <c:pt idx="12">
                  <c:v>8.3333333333333304</c:v>
                </c:pt>
                <c:pt idx="13">
                  <c:v>3.4246575342465801</c:v>
                </c:pt>
                <c:pt idx="14">
                  <c:v>7.5862068965517198</c:v>
                </c:pt>
                <c:pt idx="15">
                  <c:v>14.5833333333333</c:v>
                </c:pt>
                <c:pt idx="16">
                  <c:v>19.310344827586199</c:v>
                </c:pt>
                <c:pt idx="17">
                  <c:v>10.972480688644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19-49DA-81C5-9E4D1AEAC7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6599728"/>
        <c:axId val="977651680"/>
      </c:barChart>
      <c:lineChart>
        <c:grouping val="standard"/>
        <c:varyColors val="0"/>
        <c:ser>
          <c:idx val="3"/>
          <c:order val="3"/>
          <c:tx>
            <c:strRef>
              <c:f>Sheet1!$F$1</c:f>
              <c:strCache>
                <c:ptCount val="1"/>
                <c:pt idx="0">
                  <c:v>Benchmark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Sheet1!$B$8:$B$25</c:f>
              <c:strCache>
                <c:ptCount val="18"/>
                <c:pt idx="0">
                  <c:v>This organization's corporate communications are frequent enough</c:v>
                </c:pt>
                <c:pt idx="1">
                  <c:v>This organization's corporate communications are detailed enough</c:v>
                </c:pt>
                <c:pt idx="2">
                  <c:v>This organization effectively communicates its progress towards meeting departmental goals</c:v>
                </c:pt>
                <c:pt idx="3">
                  <c:v>I have a good understanding of how this organization is doing financially</c:v>
                </c:pt>
                <c:pt idx="4">
                  <c:v>I can trust what this organization tells me</c:v>
                </c:pt>
                <c:pt idx="5">
                  <c:v>This organization treats me like a person, not a number</c:v>
                </c:pt>
                <c:pt idx="6">
                  <c:v>This organization gives me enough recognition for work that is well done</c:v>
                </c:pt>
                <c:pt idx="7">
                  <c:v>Staffing levels are adequate to provide quality products/services</c:v>
                </c:pt>
                <c:pt idx="8">
                  <c:v>Quality is a top priority with this organization</c:v>
                </c:pt>
                <c:pt idx="9">
                  <c:v>Safety is a top priority with this organization</c:v>
                </c:pt>
                <c:pt idx="10">
                  <c:v>I believe there is a spirit of cooperation within this organization</c:v>
                </c:pt>
                <c:pt idx="11">
                  <c:v>My employer enables a culture of diversity</c:v>
                </c:pt>
                <c:pt idx="12">
                  <c:v>This organization makes a strong effort to minimize discrimination</c:v>
                </c:pt>
                <c:pt idx="13">
                  <c:v>I like the people I work with at this organization</c:v>
                </c:pt>
                <c:pt idx="14">
                  <c:v>At this organization, employees have fun at work</c:v>
                </c:pt>
                <c:pt idx="15">
                  <c:v>I feel I can express my honest opinions without fear of negative consequences</c:v>
                </c:pt>
                <c:pt idx="16">
                  <c:v>Changes that may affect me are communicated to me prior to implementation</c:v>
                </c:pt>
                <c:pt idx="17">
                  <c:v>Corporate Culture and Communications - AVERAGE</c:v>
                </c:pt>
              </c:strCache>
            </c:strRef>
          </c:cat>
          <c:val>
            <c:numRef>
              <c:f>Sheet1!$F$8:$F$25</c:f>
              <c:numCache>
                <c:formatCode>0</c:formatCode>
                <c:ptCount val="18"/>
                <c:pt idx="0">
                  <c:v>90.915750915750905</c:v>
                </c:pt>
                <c:pt idx="1">
                  <c:v>89.119297389607198</c:v>
                </c:pt>
                <c:pt idx="2">
                  <c:v>89.4287109375</c:v>
                </c:pt>
                <c:pt idx="3">
                  <c:v>85.4589963280294</c:v>
                </c:pt>
                <c:pt idx="4">
                  <c:v>88.731707317073202</c:v>
                </c:pt>
                <c:pt idx="5">
                  <c:v>91.046596730909997</c:v>
                </c:pt>
                <c:pt idx="6">
                  <c:v>83.296649547566602</c:v>
                </c:pt>
                <c:pt idx="7">
                  <c:v>73.564622526264401</c:v>
                </c:pt>
                <c:pt idx="8">
                  <c:v>90.529655845740791</c:v>
                </c:pt>
                <c:pt idx="9">
                  <c:v>92.206502854306308</c:v>
                </c:pt>
                <c:pt idx="10">
                  <c:v>91.150658215504592</c:v>
                </c:pt>
                <c:pt idx="11">
                  <c:v>91.982400391102402</c:v>
                </c:pt>
                <c:pt idx="12">
                  <c:v>92.036265621171296</c:v>
                </c:pt>
                <c:pt idx="13">
                  <c:v>96.1697975115882</c:v>
                </c:pt>
                <c:pt idx="14">
                  <c:v>86.995844536788098</c:v>
                </c:pt>
                <c:pt idx="15">
                  <c:v>81.654061966333202</c:v>
                </c:pt>
                <c:pt idx="16">
                  <c:v>80.7541625857003</c:v>
                </c:pt>
                <c:pt idx="17">
                  <c:v>87.943628307113897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419-49DA-81C5-9E4D1AEAC7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6599728"/>
        <c:axId val="977651680"/>
      </c:lineChart>
      <c:catAx>
        <c:axId val="306599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7651680"/>
        <c:crosses val="autoZero"/>
        <c:auto val="1"/>
        <c:lblAlgn val="ctr"/>
        <c:lblOffset val="100"/>
        <c:noMultiLvlLbl val="0"/>
      </c:catAx>
      <c:valAx>
        <c:axId val="977651680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599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Role Satisfaction – Focus Area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Agreement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Sheet1!$B$26:$B$37</c:f>
              <c:strCache>
                <c:ptCount val="12"/>
                <c:pt idx="0">
                  <c:v>I like the type of work that I do</c:v>
                </c:pt>
                <c:pt idx="1">
                  <c:v>I am given enough authority to make decisions I need to make</c:v>
                </c:pt>
                <c:pt idx="2">
                  <c:v>I believe my job is secure</c:v>
                </c:pt>
                <c:pt idx="3">
                  <c:v>Deadlines at this organization are realistic</c:v>
                </c:pt>
                <c:pt idx="4">
                  <c:v>I feel I am valued in this organization</c:v>
                </c:pt>
                <c:pt idx="5">
                  <c:v>I feel part of a team working toward a shared goal</c:v>
                </c:pt>
                <c:pt idx="6">
                  <c:v>I am able to maintain a reasonable balance between work and my personal life</c:v>
                </c:pt>
                <c:pt idx="7">
                  <c:v>My job makes good use of my skills and abilities</c:v>
                </c:pt>
                <c:pt idx="8">
                  <c:v>I have a clear understanding of my job role</c:v>
                </c:pt>
                <c:pt idx="9">
                  <c:v>I understand the importance of my role to the success of the organization</c:v>
                </c:pt>
                <c:pt idx="10">
                  <c:v>Most days, I feel I have made progress at work</c:v>
                </c:pt>
                <c:pt idx="11">
                  <c:v>Role Satisfaction - AVERAGE</c:v>
                </c:pt>
              </c:strCache>
            </c:strRef>
          </c:cat>
          <c:val>
            <c:numRef>
              <c:f>Sheet1!$C$26:$C$37</c:f>
              <c:numCache>
                <c:formatCode>0</c:formatCode>
                <c:ptCount val="12"/>
                <c:pt idx="0">
                  <c:v>95.588235294117695</c:v>
                </c:pt>
                <c:pt idx="1">
                  <c:v>86.567164179104495</c:v>
                </c:pt>
                <c:pt idx="2">
                  <c:v>92.647058823529406</c:v>
                </c:pt>
                <c:pt idx="3">
                  <c:v>91.176470588235304</c:v>
                </c:pt>
                <c:pt idx="4">
                  <c:v>89.705882352941202</c:v>
                </c:pt>
                <c:pt idx="5">
                  <c:v>91.176470588235304</c:v>
                </c:pt>
                <c:pt idx="6">
                  <c:v>95.588235294117695</c:v>
                </c:pt>
                <c:pt idx="7">
                  <c:v>92.647058823529406</c:v>
                </c:pt>
                <c:pt idx="8">
                  <c:v>94.117647058823493</c:v>
                </c:pt>
                <c:pt idx="9">
                  <c:v>94.117647058823493</c:v>
                </c:pt>
                <c:pt idx="10">
                  <c:v>92.647058823529406</c:v>
                </c:pt>
                <c:pt idx="11">
                  <c:v>92.361720807726101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D9-465F-B2E7-3A61D09DAD77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Sheet1!$B$26:$B$37</c:f>
              <c:strCache>
                <c:ptCount val="12"/>
                <c:pt idx="0">
                  <c:v>I like the type of work that I do</c:v>
                </c:pt>
                <c:pt idx="1">
                  <c:v>I am given enough authority to make decisions I need to make</c:v>
                </c:pt>
                <c:pt idx="2">
                  <c:v>I believe my job is secure</c:v>
                </c:pt>
                <c:pt idx="3">
                  <c:v>Deadlines at this organization are realistic</c:v>
                </c:pt>
                <c:pt idx="4">
                  <c:v>I feel I am valued in this organization</c:v>
                </c:pt>
                <c:pt idx="5">
                  <c:v>I feel part of a team working toward a shared goal</c:v>
                </c:pt>
                <c:pt idx="6">
                  <c:v>I am able to maintain a reasonable balance between work and my personal life</c:v>
                </c:pt>
                <c:pt idx="7">
                  <c:v>My job makes good use of my skills and abilities</c:v>
                </c:pt>
                <c:pt idx="8">
                  <c:v>I have a clear understanding of my job role</c:v>
                </c:pt>
                <c:pt idx="9">
                  <c:v>I understand the importance of my role to the success of the organization</c:v>
                </c:pt>
                <c:pt idx="10">
                  <c:v>Most days, I feel I have made progress at work</c:v>
                </c:pt>
                <c:pt idx="11">
                  <c:v>Role Satisfaction - AVERAGE</c:v>
                </c:pt>
              </c:strCache>
            </c:strRef>
          </c:cat>
          <c:val>
            <c:numRef>
              <c:f>Sheet1!$D$26:$D$37</c:f>
              <c:numCache>
                <c:formatCode>0</c:formatCode>
                <c:ptCount val="12"/>
                <c:pt idx="0">
                  <c:v>2.9411764705881893</c:v>
                </c:pt>
                <c:pt idx="1">
                  <c:v>11.940298507462671</c:v>
                </c:pt>
                <c:pt idx="2">
                  <c:v>5.8823529411764781</c:v>
                </c:pt>
                <c:pt idx="3">
                  <c:v>8.8235294117646959</c:v>
                </c:pt>
                <c:pt idx="4">
                  <c:v>7.3529411764705515</c:v>
                </c:pt>
                <c:pt idx="5">
                  <c:v>8.8235294117646959</c:v>
                </c:pt>
                <c:pt idx="6">
                  <c:v>2.9411764705881893</c:v>
                </c:pt>
                <c:pt idx="7">
                  <c:v>7.3529411764705941</c:v>
                </c:pt>
                <c:pt idx="8">
                  <c:v>5.8823529411765065</c:v>
                </c:pt>
                <c:pt idx="9">
                  <c:v>5.8823529411765065</c:v>
                </c:pt>
                <c:pt idx="10">
                  <c:v>7.3529411764705941</c:v>
                </c:pt>
                <c:pt idx="11">
                  <c:v>6.8341447841008574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D9-465F-B2E7-3A61D09DAD77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Disagreement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Sheet1!$B$26:$B$37</c:f>
              <c:strCache>
                <c:ptCount val="12"/>
                <c:pt idx="0">
                  <c:v>I like the type of work that I do</c:v>
                </c:pt>
                <c:pt idx="1">
                  <c:v>I am given enough authority to make decisions I need to make</c:v>
                </c:pt>
                <c:pt idx="2">
                  <c:v>I believe my job is secure</c:v>
                </c:pt>
                <c:pt idx="3">
                  <c:v>Deadlines at this organization are realistic</c:v>
                </c:pt>
                <c:pt idx="4">
                  <c:v>I feel I am valued in this organization</c:v>
                </c:pt>
                <c:pt idx="5">
                  <c:v>I feel part of a team working toward a shared goal</c:v>
                </c:pt>
                <c:pt idx="6">
                  <c:v>I am able to maintain a reasonable balance between work and my personal life</c:v>
                </c:pt>
                <c:pt idx="7">
                  <c:v>My job makes good use of my skills and abilities</c:v>
                </c:pt>
                <c:pt idx="8">
                  <c:v>I have a clear understanding of my job role</c:v>
                </c:pt>
                <c:pt idx="9">
                  <c:v>I understand the importance of my role to the success of the organization</c:v>
                </c:pt>
                <c:pt idx="10">
                  <c:v>Most days, I feel I have made progress at work</c:v>
                </c:pt>
                <c:pt idx="11">
                  <c:v>Role Satisfaction - AVERAGE</c:v>
                </c:pt>
              </c:strCache>
            </c:strRef>
          </c:cat>
          <c:val>
            <c:numRef>
              <c:f>Sheet1!$E$26:$E$37</c:f>
              <c:numCache>
                <c:formatCode>0</c:formatCode>
                <c:ptCount val="12"/>
                <c:pt idx="0">
                  <c:v>1.47058823529412</c:v>
                </c:pt>
                <c:pt idx="1">
                  <c:v>1.4925373134328399</c:v>
                </c:pt>
                <c:pt idx="2">
                  <c:v>1.47058823529412</c:v>
                </c:pt>
                <c:pt idx="3">
                  <c:v>0</c:v>
                </c:pt>
                <c:pt idx="4">
                  <c:v>2.9411764705882399</c:v>
                </c:pt>
                <c:pt idx="5">
                  <c:v>0</c:v>
                </c:pt>
                <c:pt idx="6">
                  <c:v>1.47058823529412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0.80413440817304005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D9-465F-B2E7-3A61D09DAD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93579632"/>
        <c:axId val="977652640"/>
      </c:barChart>
      <c:lineChart>
        <c:grouping val="standard"/>
        <c:varyColors val="0"/>
        <c:ser>
          <c:idx val="3"/>
          <c:order val="3"/>
          <c:tx>
            <c:strRef>
              <c:f>Sheet1!$F$1</c:f>
              <c:strCache>
                <c:ptCount val="1"/>
                <c:pt idx="0">
                  <c:v>Benchmark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Sheet1!$B$26:$B$37</c:f>
              <c:strCache>
                <c:ptCount val="12"/>
                <c:pt idx="0">
                  <c:v>I like the type of work that I do</c:v>
                </c:pt>
                <c:pt idx="1">
                  <c:v>I am given enough authority to make decisions I need to make</c:v>
                </c:pt>
                <c:pt idx="2">
                  <c:v>I believe my job is secure</c:v>
                </c:pt>
                <c:pt idx="3">
                  <c:v>Deadlines at this organization are realistic</c:v>
                </c:pt>
                <c:pt idx="4">
                  <c:v>I feel I am valued in this organization</c:v>
                </c:pt>
                <c:pt idx="5">
                  <c:v>I feel part of a team working toward a shared goal</c:v>
                </c:pt>
                <c:pt idx="6">
                  <c:v>I am able to maintain a reasonable balance between work and my personal life</c:v>
                </c:pt>
                <c:pt idx="7">
                  <c:v>My job makes good use of my skills and abilities</c:v>
                </c:pt>
                <c:pt idx="8">
                  <c:v>I have a clear understanding of my job role</c:v>
                </c:pt>
                <c:pt idx="9">
                  <c:v>I understand the importance of my role to the success of the organization</c:v>
                </c:pt>
                <c:pt idx="10">
                  <c:v>Most days, I feel I have made progress at work</c:v>
                </c:pt>
                <c:pt idx="11">
                  <c:v>Role Satisfaction - AVERAGE</c:v>
                </c:pt>
              </c:strCache>
            </c:strRef>
          </c:cat>
          <c:val>
            <c:numRef>
              <c:f>Sheet1!$F$26:$F$37</c:f>
              <c:numCache>
                <c:formatCode>0</c:formatCode>
                <c:ptCount val="12"/>
                <c:pt idx="0">
                  <c:v>93.92</c:v>
                </c:pt>
                <c:pt idx="1">
                  <c:v>89.756722151088397</c:v>
                </c:pt>
                <c:pt idx="2">
                  <c:v>90.617995517131007</c:v>
                </c:pt>
                <c:pt idx="3">
                  <c:v>88.913809676385796</c:v>
                </c:pt>
                <c:pt idx="4">
                  <c:v>87.543915681890809</c:v>
                </c:pt>
                <c:pt idx="5">
                  <c:v>91.048593350383598</c:v>
                </c:pt>
                <c:pt idx="6">
                  <c:v>88.043478260869605</c:v>
                </c:pt>
                <c:pt idx="7">
                  <c:v>90.734824281150196</c:v>
                </c:pt>
                <c:pt idx="8">
                  <c:v>94.538486106675208</c:v>
                </c:pt>
                <c:pt idx="9">
                  <c:v>94.721689059501003</c:v>
                </c:pt>
                <c:pt idx="10">
                  <c:v>92.681367849153091</c:v>
                </c:pt>
                <c:pt idx="11">
                  <c:v>91.138261994020795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DD9-465F-B2E7-3A61D09DAD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3579632"/>
        <c:axId val="977652640"/>
      </c:lineChart>
      <c:catAx>
        <c:axId val="1693579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7652640"/>
        <c:crosses val="autoZero"/>
        <c:auto val="1"/>
        <c:lblAlgn val="ctr"/>
        <c:lblOffset val="100"/>
        <c:noMultiLvlLbl val="0"/>
      </c:catAx>
      <c:valAx>
        <c:axId val="977652640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3579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Work Environment –</a:t>
            </a:r>
            <a:r>
              <a:rPr lang="en-US" baseline="0"/>
              <a:t> Focus Area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Agreement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Sheet1!$B$38:$B$43</c:f>
              <c:strCache>
                <c:ptCount val="6"/>
                <c:pt idx="0">
                  <c:v>My physical working conditions are good</c:v>
                </c:pt>
                <c:pt idx="1">
                  <c:v>My general work area is adequately heated/cooled</c:v>
                </c:pt>
                <c:pt idx="2">
                  <c:v>There is adequate noise control to allow me to focus on my work</c:v>
                </c:pt>
                <c:pt idx="3">
                  <c:v>My workspace has adequate privacy for me to do my job</c:v>
                </c:pt>
                <c:pt idx="4">
                  <c:v>I feel physically safe in my work environment</c:v>
                </c:pt>
                <c:pt idx="5">
                  <c:v>Work Environment - AVERAGE</c:v>
                </c:pt>
              </c:strCache>
            </c:strRef>
          </c:cat>
          <c:val>
            <c:numRef>
              <c:f>Sheet1!$C$38:$C$43</c:f>
              <c:numCache>
                <c:formatCode>0</c:formatCode>
                <c:ptCount val="6"/>
                <c:pt idx="0">
                  <c:v>94.117647058823493</c:v>
                </c:pt>
                <c:pt idx="1">
                  <c:v>92.647058823529406</c:v>
                </c:pt>
                <c:pt idx="2">
                  <c:v>86.764705882352899</c:v>
                </c:pt>
                <c:pt idx="3">
                  <c:v>89.552238805970106</c:v>
                </c:pt>
                <c:pt idx="4">
                  <c:v>94.117647058823493</c:v>
                </c:pt>
                <c:pt idx="5">
                  <c:v>91.439859525899905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C1-4D08-AFAA-81F38527A1C0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Sheet1!$B$38:$B$43</c:f>
              <c:strCache>
                <c:ptCount val="6"/>
                <c:pt idx="0">
                  <c:v>My physical working conditions are good</c:v>
                </c:pt>
                <c:pt idx="1">
                  <c:v>My general work area is adequately heated/cooled</c:v>
                </c:pt>
                <c:pt idx="2">
                  <c:v>There is adequate noise control to allow me to focus on my work</c:v>
                </c:pt>
                <c:pt idx="3">
                  <c:v>My workspace has adequate privacy for me to do my job</c:v>
                </c:pt>
                <c:pt idx="4">
                  <c:v>I feel physically safe in my work environment</c:v>
                </c:pt>
                <c:pt idx="5">
                  <c:v>Work Environment - AVERAGE</c:v>
                </c:pt>
              </c:strCache>
            </c:strRef>
          </c:cat>
          <c:val>
            <c:numRef>
              <c:f>Sheet1!$D$38:$D$43</c:f>
              <c:numCache>
                <c:formatCode>0</c:formatCode>
                <c:ptCount val="6"/>
                <c:pt idx="0">
                  <c:v>5.8823529411765065</c:v>
                </c:pt>
                <c:pt idx="1">
                  <c:v>4.4117647058823479</c:v>
                </c:pt>
                <c:pt idx="2">
                  <c:v>7.3529411764706367</c:v>
                </c:pt>
                <c:pt idx="3">
                  <c:v>7.4626865671642264</c:v>
                </c:pt>
                <c:pt idx="4">
                  <c:v>5.8823529411765065</c:v>
                </c:pt>
                <c:pt idx="5">
                  <c:v>6.1984196663740079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C1-4D08-AFAA-81F38527A1C0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Disagreement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Sheet1!$B$38:$B$43</c:f>
              <c:strCache>
                <c:ptCount val="6"/>
                <c:pt idx="0">
                  <c:v>My physical working conditions are good</c:v>
                </c:pt>
                <c:pt idx="1">
                  <c:v>My general work area is adequately heated/cooled</c:v>
                </c:pt>
                <c:pt idx="2">
                  <c:v>There is adequate noise control to allow me to focus on my work</c:v>
                </c:pt>
                <c:pt idx="3">
                  <c:v>My workspace has adequate privacy for me to do my job</c:v>
                </c:pt>
                <c:pt idx="4">
                  <c:v>I feel physically safe in my work environment</c:v>
                </c:pt>
                <c:pt idx="5">
                  <c:v>Work Environment - AVERAGE</c:v>
                </c:pt>
              </c:strCache>
            </c:strRef>
          </c:cat>
          <c:val>
            <c:numRef>
              <c:f>Sheet1!$E$38:$E$43</c:f>
              <c:numCache>
                <c:formatCode>0</c:formatCode>
                <c:ptCount val="6"/>
                <c:pt idx="0">
                  <c:v>0</c:v>
                </c:pt>
                <c:pt idx="1">
                  <c:v>2.9411764705882399</c:v>
                </c:pt>
                <c:pt idx="2">
                  <c:v>5.8823529411764701</c:v>
                </c:pt>
                <c:pt idx="3">
                  <c:v>2.98507462686567</c:v>
                </c:pt>
                <c:pt idx="4">
                  <c:v>0</c:v>
                </c:pt>
                <c:pt idx="5">
                  <c:v>2.3617208077260798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C1-4D08-AFAA-81F38527A1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22898896"/>
        <c:axId val="931438720"/>
      </c:barChart>
      <c:lineChart>
        <c:grouping val="standard"/>
        <c:varyColors val="0"/>
        <c:ser>
          <c:idx val="3"/>
          <c:order val="3"/>
          <c:tx>
            <c:strRef>
              <c:f>Sheet1!$F$1</c:f>
              <c:strCache>
                <c:ptCount val="1"/>
                <c:pt idx="0">
                  <c:v>Benchmark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Sheet1!$B$38:$B$43</c:f>
              <c:strCache>
                <c:ptCount val="6"/>
                <c:pt idx="0">
                  <c:v>My physical working conditions are good</c:v>
                </c:pt>
                <c:pt idx="1">
                  <c:v>My general work area is adequately heated/cooled</c:v>
                </c:pt>
                <c:pt idx="2">
                  <c:v>There is adequate noise control to allow me to focus on my work</c:v>
                </c:pt>
                <c:pt idx="3">
                  <c:v>My workspace has adequate privacy for me to do my job</c:v>
                </c:pt>
                <c:pt idx="4">
                  <c:v>I feel physically safe in my work environment</c:v>
                </c:pt>
                <c:pt idx="5">
                  <c:v>Work Environment - AVERAGE</c:v>
                </c:pt>
              </c:strCache>
            </c:strRef>
          </c:cat>
          <c:val>
            <c:numRef>
              <c:f>Sheet1!$F$38:$F$43</c:f>
              <c:numCache>
                <c:formatCode>0</c:formatCode>
                <c:ptCount val="6"/>
                <c:pt idx="0">
                  <c:v>95.670711708756997</c:v>
                </c:pt>
                <c:pt idx="1">
                  <c:v>91.217564870259508</c:v>
                </c:pt>
                <c:pt idx="2">
                  <c:v>90.527018012008</c:v>
                </c:pt>
                <c:pt idx="3">
                  <c:v>91.090425531914903</c:v>
                </c:pt>
                <c:pt idx="4">
                  <c:v>96.587926509186389</c:v>
                </c:pt>
                <c:pt idx="5">
                  <c:v>93.018729326425202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1C1-4D08-AFAA-81F38527A1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2898896"/>
        <c:axId val="931438720"/>
      </c:lineChart>
      <c:catAx>
        <c:axId val="102289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1438720"/>
        <c:crosses val="autoZero"/>
        <c:auto val="1"/>
        <c:lblAlgn val="ctr"/>
        <c:lblOffset val="100"/>
        <c:noMultiLvlLbl val="0"/>
      </c:catAx>
      <c:valAx>
        <c:axId val="931438720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898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D6F86-7E1D-422D-8D73-10CBEB41ABB7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C27F5-F11D-43BC-97BC-A8D767D39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11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A0296-A8BB-72DD-B374-0D03C8E66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EC5844-CE57-FD53-B52F-8B66A2D11F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6CED38-8F96-FCBD-6931-762FF9068E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40D79B-F2CB-E14A-E0F8-F6CC495721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0C27F5-F11D-43BC-97BC-A8D767D39A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2933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Areas where you are closest to the benchmark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C27F5-F11D-43BC-97BC-A8D767D39A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56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10306-0916-456A-D284-F9F063192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724792-0E0E-72B1-682D-0EE4D1BAE8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1E4627-8DFB-38AB-CEB4-3016975810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3BE43F-BD35-9D21-A471-1B74C1CFD9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0C27F5-F11D-43BC-97BC-A8D767D39A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661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0C27F5-F11D-43BC-97BC-A8D767D39A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563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Areas of strength: promoters outnumber detractors = your people feel very strongly and positively about this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C27F5-F11D-43BC-97BC-A8D767D39A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68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0C27F5-F11D-43BC-97BC-A8D767D39A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501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Sticky challenges: </a:t>
            </a:r>
          </a:p>
          <a:p>
            <a:pPr marL="171450" indent="-171450">
              <a:buFontTx/>
              <a:buChar char="-"/>
            </a:pPr>
            <a:r>
              <a:rPr lang="en-US"/>
              <a:t>Here’s where more people have made their decision and are disengaged</a:t>
            </a:r>
          </a:p>
          <a:p>
            <a:pPr marL="171450" indent="-171450">
              <a:buFontTx/>
              <a:buChar char="-"/>
            </a:pPr>
            <a:r>
              <a:rPr lang="en-US"/>
              <a:t>The middle (neutral) are squeezed</a:t>
            </a:r>
          </a:p>
          <a:p>
            <a:pPr marL="171450" indent="-171450">
              <a:buFontTx/>
              <a:buChar char="-"/>
            </a:pPr>
            <a:r>
              <a:rPr lang="en-US"/>
              <a:t>These are big entrenched challenges that are dragging your culture down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C27F5-F11D-43BC-97BC-A8D767D39A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38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0C27F5-F11D-43BC-97BC-A8D767D39A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124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Low-hanging fruit:</a:t>
            </a:r>
          </a:p>
          <a:p>
            <a:pPr marL="171450" indent="-171450">
              <a:buFontTx/>
              <a:buChar char="-"/>
            </a:pPr>
            <a:r>
              <a:rPr lang="en-US"/>
              <a:t>Areas where you can move the needle by converting the people who are uncertain or neutral</a:t>
            </a:r>
          </a:p>
          <a:p>
            <a:pPr marL="171450" indent="-171450">
              <a:buFontTx/>
              <a:buChar char="-"/>
            </a:pPr>
            <a:r>
              <a:rPr lang="en-US"/>
              <a:t>It’s about consistency: how are these positive experiences showing up often enough that employees can expect them from their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C27F5-F11D-43BC-97BC-A8D767D39A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44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0C27F5-F11D-43BC-97BC-A8D767D39A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511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wall.alphacoders.com/big.php?i=910162&amp;lang=Russian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allpaperaccess.com/dark-presentation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allpaperaccess.com/dark-presentation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allpaperaccess.com/dark-presentation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allpaperaccess.com/dark-presentation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allpaperaccess.com/dark-presentation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allpaperaccess.com/dark-presentation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allpaperaccess.com/dark-presentation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allpaperaccess.com/dark-presentation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2.png"/><Relationship Id="rId4" Type="http://schemas.openxmlformats.org/officeDocument/2006/relationships/hyperlink" Target="https://wallpaperaccess.com/dark-presentatio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all.alphacoders.com/big.php?i=910162&amp;lang=Russia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.png"/><Relationship Id="rId4" Type="http://schemas.openxmlformats.org/officeDocument/2006/relationships/hyperlink" Target="https://wallpaperaccess.com/dark-presentatio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all.alphacoders.com/big.php?i=910162&amp;lang=Russia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2.png"/><Relationship Id="rId4" Type="http://schemas.openxmlformats.org/officeDocument/2006/relationships/hyperlink" Target="https://wallpaperaccess.com/dark-presentatio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all.alphacoders.com/big.php?i=910162&amp;lang=Russia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2.png"/><Relationship Id="rId4" Type="http://schemas.openxmlformats.org/officeDocument/2006/relationships/hyperlink" Target="https://wallpaperaccess.com/dark-presentatio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all.alphacoders.com/big.php?i=910162&amp;lang=Russia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F9449-5CF4-2043-9C92-631B461AE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>
            <a:extLst>
              <a:ext uri="{FF2B5EF4-FFF2-40B4-BE49-F238E27FC236}">
                <a16:creationId xmlns:a16="http://schemas.microsoft.com/office/drawing/2014/main" id="{CB7BE469-36B4-A27F-8D57-2E846B0FC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7771" b="7771"/>
          <a:stretch/>
        </p:blipFill>
        <p:spPr>
          <a:xfrm>
            <a:off x="4916" y="1020"/>
            <a:ext cx="12206787" cy="68744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060F6B-3622-EAF3-DDA6-E02084696A1D}"/>
              </a:ext>
            </a:extLst>
          </p:cNvPr>
          <p:cNvSpPr txBox="1"/>
          <p:nvPr/>
        </p:nvSpPr>
        <p:spPr>
          <a:xfrm>
            <a:off x="152478" y="2521059"/>
            <a:ext cx="1087540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Pro"/>
                <a:ea typeface="+mn-ea"/>
                <a:cs typeface="Calibri"/>
              </a:rPr>
              <a:t>Visual Insights Presentation / Report</a:t>
            </a:r>
          </a:p>
        </p:txBody>
      </p:sp>
      <p:pic>
        <p:nvPicPr>
          <p:cNvPr id="2" name="Picture 1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6B6B80B-2CCC-931B-6D2A-F8754F105E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6428" r="297" b="43155"/>
          <a:stretch/>
        </p:blipFill>
        <p:spPr>
          <a:xfrm>
            <a:off x="147202" y="6373044"/>
            <a:ext cx="4117860" cy="43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83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14267-350F-349F-31C3-3DE100E60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248" y="549791"/>
            <a:ext cx="10515600" cy="390585"/>
          </a:xfrm>
        </p:spPr>
        <p:txBody>
          <a:bodyPr>
            <a:noAutofit/>
          </a:bodyPr>
          <a:lstStyle/>
          <a:p>
            <a:r>
              <a:rPr lang="en-US" sz="2800" b="1">
                <a:latin typeface="Verdana Pro"/>
                <a:cs typeface="Calibri Light"/>
              </a:rPr>
              <a:t>Results: Comparison to the Best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45F359-AC7D-0D93-B7A2-B881A4EE4051}"/>
              </a:ext>
            </a:extLst>
          </p:cNvPr>
          <p:cNvSpPr txBox="1"/>
          <p:nvPr/>
        </p:nvSpPr>
        <p:spPr>
          <a:xfrm>
            <a:off x="689248" y="1231125"/>
            <a:ext cx="10188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These are areas where your results are closest to the benchmark.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1D19CC1-3FF1-9778-0FE7-A195F2286F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3230173"/>
              </p:ext>
            </p:extLst>
          </p:nvPr>
        </p:nvGraphicFramePr>
        <p:xfrm>
          <a:off x="173962" y="1551383"/>
          <a:ext cx="11514933" cy="5136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8183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id="{B282522C-3491-FE90-395A-E6027D8F8B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5501" b="45501"/>
          <a:stretch/>
        </p:blipFill>
        <p:spPr>
          <a:xfrm>
            <a:off x="238" y="6281375"/>
            <a:ext cx="12195677" cy="5786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F14267-350F-349F-31C3-3DE100E60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975" y="514415"/>
            <a:ext cx="10515600" cy="390585"/>
          </a:xfrm>
        </p:spPr>
        <p:txBody>
          <a:bodyPr>
            <a:noAutofit/>
          </a:bodyPr>
          <a:lstStyle/>
          <a:p>
            <a:r>
              <a:rPr lang="en-US" sz="2800" b="1">
                <a:latin typeface="Verdana Pro"/>
                <a:cs typeface="Calibri Light"/>
              </a:rPr>
              <a:t>All Survey Results by Focus Area Visualized</a:t>
            </a:r>
          </a:p>
        </p:txBody>
      </p:sp>
      <p:pic>
        <p:nvPicPr>
          <p:cNvPr id="14" name="Picture 1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02EE698-25E6-32F6-4702-2FC33535B8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46428" r="297" b="43155"/>
          <a:stretch/>
        </p:blipFill>
        <p:spPr>
          <a:xfrm>
            <a:off x="147202" y="6373044"/>
            <a:ext cx="4117860" cy="430227"/>
          </a:xfrm>
        </p:spPr>
      </p:pic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46FF4A0-7215-22E6-D930-2A3A8C39FA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8589191"/>
              </p:ext>
            </p:extLst>
          </p:nvPr>
        </p:nvGraphicFramePr>
        <p:xfrm>
          <a:off x="1631877" y="1390864"/>
          <a:ext cx="8673101" cy="4076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8748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>
            <a:extLst>
              <a:ext uri="{FF2B5EF4-FFF2-40B4-BE49-F238E27FC236}">
                <a16:creationId xmlns:a16="http://schemas.microsoft.com/office/drawing/2014/main" id="{B9CB1027-9CA4-DC2E-9F7A-FD2E00B0C8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5501" b="45501"/>
          <a:stretch/>
        </p:blipFill>
        <p:spPr>
          <a:xfrm>
            <a:off x="238" y="6281375"/>
            <a:ext cx="12195677" cy="578671"/>
          </a:xfrm>
          <a:prstGeom prst="rect">
            <a:avLst/>
          </a:prstGeom>
        </p:spPr>
      </p:pic>
      <p:pic>
        <p:nvPicPr>
          <p:cNvPr id="14" name="Picture 1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02EE698-25E6-32F6-4702-2FC33535B8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46428" r="297" b="43155"/>
          <a:stretch/>
        </p:blipFill>
        <p:spPr>
          <a:xfrm>
            <a:off x="147202" y="6373044"/>
            <a:ext cx="4117860" cy="430227"/>
          </a:xfr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294F6A3-504B-F04D-3F2D-D4638CE50A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0914823"/>
              </p:ext>
            </p:extLst>
          </p:nvPr>
        </p:nvGraphicFramePr>
        <p:xfrm>
          <a:off x="147202" y="996669"/>
          <a:ext cx="11590237" cy="5258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82484E9E-7F6F-B77E-2ED5-DEFF12FCC4F0}"/>
              </a:ext>
            </a:extLst>
          </p:cNvPr>
          <p:cNvSpPr txBox="1">
            <a:spLocks/>
          </p:cNvSpPr>
          <p:nvPr/>
        </p:nvSpPr>
        <p:spPr>
          <a:xfrm>
            <a:off x="464975" y="514415"/>
            <a:ext cx="10515600" cy="3905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latin typeface="Verdana Pro"/>
                <a:cs typeface="Calibri Light"/>
              </a:rPr>
              <a:t>All Survey Results by Focus Area Visualized</a:t>
            </a:r>
          </a:p>
        </p:txBody>
      </p:sp>
    </p:spTree>
    <p:extLst>
      <p:ext uri="{BB962C8B-B14F-4D97-AF65-F5344CB8AC3E}">
        <p14:creationId xmlns:p14="http://schemas.microsoft.com/office/powerpoint/2010/main" val="1838146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id="{CC9C34A2-D99F-0F3D-B5E6-6FDADB5B5F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5501" b="45501"/>
          <a:stretch/>
        </p:blipFill>
        <p:spPr>
          <a:xfrm>
            <a:off x="238" y="6281375"/>
            <a:ext cx="12195677" cy="5786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F14267-350F-349F-31C3-3DE100E60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975" y="514415"/>
            <a:ext cx="10515600" cy="390585"/>
          </a:xfrm>
        </p:spPr>
        <p:txBody>
          <a:bodyPr>
            <a:noAutofit/>
          </a:bodyPr>
          <a:lstStyle/>
          <a:p>
            <a:r>
              <a:rPr lang="en-US" sz="2800" b="1">
                <a:latin typeface="Verdana Pro"/>
                <a:cs typeface="Calibri Light"/>
              </a:rPr>
              <a:t>All Survey Results by Focus Area Visualized</a:t>
            </a:r>
          </a:p>
        </p:txBody>
      </p:sp>
      <p:pic>
        <p:nvPicPr>
          <p:cNvPr id="14" name="Picture 1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02EE698-25E6-32F6-4702-2FC33535B8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46428" r="297" b="43155"/>
          <a:stretch/>
        </p:blipFill>
        <p:spPr>
          <a:xfrm>
            <a:off x="147202" y="6373044"/>
            <a:ext cx="4117860" cy="430227"/>
          </a:xfr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DE69E2D-21FB-8D9D-DDAC-21CFA71B4C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162143"/>
              </p:ext>
            </p:extLst>
          </p:nvPr>
        </p:nvGraphicFramePr>
        <p:xfrm>
          <a:off x="1284269" y="1191802"/>
          <a:ext cx="10171415" cy="4849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87537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id="{9BA3858F-1323-EA53-7091-2EACBF3F66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5501" b="45501"/>
          <a:stretch/>
        </p:blipFill>
        <p:spPr>
          <a:xfrm>
            <a:off x="238" y="6281375"/>
            <a:ext cx="12195677" cy="5786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F14267-350F-349F-31C3-3DE100E60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975" y="514415"/>
            <a:ext cx="10515600" cy="390585"/>
          </a:xfrm>
        </p:spPr>
        <p:txBody>
          <a:bodyPr>
            <a:noAutofit/>
          </a:bodyPr>
          <a:lstStyle/>
          <a:p>
            <a:r>
              <a:rPr lang="en-US" sz="2800" b="1">
                <a:latin typeface="Verdana Pro"/>
                <a:cs typeface="Calibri Light"/>
              </a:rPr>
              <a:t>All Survey Results by Focus Area Visualized</a:t>
            </a:r>
          </a:p>
        </p:txBody>
      </p:sp>
      <p:pic>
        <p:nvPicPr>
          <p:cNvPr id="14" name="Picture 1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02EE698-25E6-32F6-4702-2FC33535B8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46428" r="297" b="43155"/>
          <a:stretch/>
        </p:blipFill>
        <p:spPr>
          <a:xfrm>
            <a:off x="147202" y="6373044"/>
            <a:ext cx="4117860" cy="430227"/>
          </a:xfr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7300B7B-0F25-B6C4-0565-BD0C149862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179869"/>
              </p:ext>
            </p:extLst>
          </p:nvPr>
        </p:nvGraphicFramePr>
        <p:xfrm>
          <a:off x="2268020" y="1462783"/>
          <a:ext cx="7655960" cy="3932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27040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id="{204D83E6-513B-E7E1-56A1-6ACD02DF14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5501" b="45501"/>
          <a:stretch/>
        </p:blipFill>
        <p:spPr>
          <a:xfrm>
            <a:off x="238" y="6281375"/>
            <a:ext cx="12195677" cy="5786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F14267-350F-349F-31C3-3DE100E60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975" y="514415"/>
            <a:ext cx="10515600" cy="390585"/>
          </a:xfrm>
        </p:spPr>
        <p:txBody>
          <a:bodyPr>
            <a:noAutofit/>
          </a:bodyPr>
          <a:lstStyle/>
          <a:p>
            <a:r>
              <a:rPr lang="en-US" sz="2800" b="1">
                <a:latin typeface="Verdana Pro"/>
                <a:cs typeface="Calibri Light"/>
              </a:rPr>
              <a:t>All Survey Results by Focus Area Visualized</a:t>
            </a:r>
          </a:p>
        </p:txBody>
      </p:sp>
      <p:pic>
        <p:nvPicPr>
          <p:cNvPr id="14" name="Picture 1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02EE698-25E6-32F6-4702-2FC33535B8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46428" r="297" b="43155"/>
          <a:stretch/>
        </p:blipFill>
        <p:spPr>
          <a:xfrm>
            <a:off x="147202" y="6373044"/>
            <a:ext cx="4117860" cy="430227"/>
          </a:xfr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5735ADD-616D-1B08-2D62-E22446CFC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5611796"/>
              </p:ext>
            </p:extLst>
          </p:nvPr>
        </p:nvGraphicFramePr>
        <p:xfrm>
          <a:off x="1068511" y="996669"/>
          <a:ext cx="10623479" cy="5126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46284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>
            <a:extLst>
              <a:ext uri="{FF2B5EF4-FFF2-40B4-BE49-F238E27FC236}">
                <a16:creationId xmlns:a16="http://schemas.microsoft.com/office/drawing/2014/main" id="{8DCB5FD6-9C90-BFE2-B83E-CB8643DC39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5501" b="45501"/>
          <a:stretch/>
        </p:blipFill>
        <p:spPr>
          <a:xfrm>
            <a:off x="238" y="6281375"/>
            <a:ext cx="12195677" cy="5786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F14267-350F-349F-31C3-3DE100E60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975" y="514415"/>
            <a:ext cx="10515600" cy="390585"/>
          </a:xfrm>
        </p:spPr>
        <p:txBody>
          <a:bodyPr>
            <a:noAutofit/>
          </a:bodyPr>
          <a:lstStyle/>
          <a:p>
            <a:r>
              <a:rPr lang="en-US" sz="2800" b="1">
                <a:latin typeface="Verdana Pro"/>
                <a:cs typeface="Calibri Light"/>
              </a:rPr>
              <a:t>All Survey Results by Focus Area Visualized</a:t>
            </a:r>
          </a:p>
        </p:txBody>
      </p:sp>
      <p:pic>
        <p:nvPicPr>
          <p:cNvPr id="14" name="Picture 1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02EE698-25E6-32F6-4702-2FC33535B8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46428" r="297" b="43155"/>
          <a:stretch/>
        </p:blipFill>
        <p:spPr>
          <a:xfrm>
            <a:off x="147202" y="6373044"/>
            <a:ext cx="4117860" cy="430227"/>
          </a:xfr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C756DC5-2847-F37A-F4E5-4C737516F6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1057073"/>
              </p:ext>
            </p:extLst>
          </p:nvPr>
        </p:nvGraphicFramePr>
        <p:xfrm>
          <a:off x="1438381" y="1397285"/>
          <a:ext cx="9883739" cy="4674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60009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>
            <a:extLst>
              <a:ext uri="{FF2B5EF4-FFF2-40B4-BE49-F238E27FC236}">
                <a16:creationId xmlns:a16="http://schemas.microsoft.com/office/drawing/2014/main" id="{81FF78C5-8A3F-E547-1B8C-EAA2AE2B4F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5501" b="45501"/>
          <a:stretch/>
        </p:blipFill>
        <p:spPr>
          <a:xfrm>
            <a:off x="238" y="6281375"/>
            <a:ext cx="12195677" cy="5786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F14267-350F-349F-31C3-3DE100E60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975" y="514415"/>
            <a:ext cx="10515600" cy="390585"/>
          </a:xfrm>
        </p:spPr>
        <p:txBody>
          <a:bodyPr>
            <a:noAutofit/>
          </a:bodyPr>
          <a:lstStyle/>
          <a:p>
            <a:r>
              <a:rPr lang="en-US" sz="2800" b="1">
                <a:latin typeface="Verdana Pro"/>
                <a:cs typeface="Calibri Light"/>
              </a:rPr>
              <a:t>All Survey Results by Focus Area Visualized</a:t>
            </a:r>
          </a:p>
        </p:txBody>
      </p:sp>
      <p:pic>
        <p:nvPicPr>
          <p:cNvPr id="14" name="Picture 1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02EE698-25E6-32F6-4702-2FC33535B8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46428" r="297" b="43155"/>
          <a:stretch/>
        </p:blipFill>
        <p:spPr>
          <a:xfrm>
            <a:off x="147202" y="6373044"/>
            <a:ext cx="4117860" cy="430227"/>
          </a:xfr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C6A4029-F338-F12B-24E4-9300FAE4AD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4600186"/>
              </p:ext>
            </p:extLst>
          </p:nvPr>
        </p:nvGraphicFramePr>
        <p:xfrm>
          <a:off x="1190089" y="996668"/>
          <a:ext cx="10358064" cy="5126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56388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>
            <a:extLst>
              <a:ext uri="{FF2B5EF4-FFF2-40B4-BE49-F238E27FC236}">
                <a16:creationId xmlns:a16="http://schemas.microsoft.com/office/drawing/2014/main" id="{643BE14F-9E96-63AD-CF0E-02B4F6ABC0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5501" b="45501"/>
          <a:stretch/>
        </p:blipFill>
        <p:spPr>
          <a:xfrm>
            <a:off x="238" y="6281375"/>
            <a:ext cx="12195677" cy="5786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F14267-350F-349F-31C3-3DE100E60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975" y="514415"/>
            <a:ext cx="10515600" cy="390585"/>
          </a:xfrm>
        </p:spPr>
        <p:txBody>
          <a:bodyPr>
            <a:noAutofit/>
          </a:bodyPr>
          <a:lstStyle/>
          <a:p>
            <a:r>
              <a:rPr lang="en-US" sz="2800" b="1">
                <a:latin typeface="Verdana Pro"/>
                <a:cs typeface="Calibri Light"/>
              </a:rPr>
              <a:t>All Survey Results by Focus Area Visualized</a:t>
            </a:r>
          </a:p>
        </p:txBody>
      </p:sp>
      <p:pic>
        <p:nvPicPr>
          <p:cNvPr id="14" name="Picture 1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02EE698-25E6-32F6-4702-2FC33535B8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46428" r="297" b="43155"/>
          <a:stretch/>
        </p:blipFill>
        <p:spPr>
          <a:xfrm>
            <a:off x="147202" y="6373044"/>
            <a:ext cx="4117860" cy="430227"/>
          </a:xfr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7620FF1-6FD1-7497-F002-E8C88856C0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533996"/>
              </p:ext>
            </p:extLst>
          </p:nvPr>
        </p:nvGraphicFramePr>
        <p:xfrm>
          <a:off x="1150706" y="1212351"/>
          <a:ext cx="10633752" cy="4808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52644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34212-6276-3763-FB72-4F0665007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2BCF9-4F9E-5980-E951-AE95D70B1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248" y="549791"/>
            <a:ext cx="10515600" cy="390585"/>
          </a:xfrm>
        </p:spPr>
        <p:txBody>
          <a:bodyPr>
            <a:noAutofit/>
          </a:bodyPr>
          <a:lstStyle/>
          <a:p>
            <a:r>
              <a:rPr lang="en-US" sz="2800" b="1">
                <a:latin typeface="Verdana Pro"/>
                <a:cs typeface="Calibri Light"/>
              </a:rPr>
              <a:t>Year Over Year Changes</a:t>
            </a:r>
            <a:endParaRPr lang="en-US" sz="2800">
              <a:cs typeface="Calibri Light"/>
            </a:endParaRPr>
          </a:p>
        </p:txBody>
      </p:sp>
      <p:pic>
        <p:nvPicPr>
          <p:cNvPr id="13" name="Picture 14">
            <a:extLst>
              <a:ext uri="{FF2B5EF4-FFF2-40B4-BE49-F238E27FC236}">
                <a16:creationId xmlns:a16="http://schemas.microsoft.com/office/drawing/2014/main" id="{C7AAD7D4-5B80-CD25-5559-39A19E17F2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45501" b="45501"/>
          <a:stretch/>
        </p:blipFill>
        <p:spPr>
          <a:xfrm>
            <a:off x="238" y="6281375"/>
            <a:ext cx="12195677" cy="578671"/>
          </a:xfrm>
          <a:prstGeom prst="rect">
            <a:avLst/>
          </a:prstGeom>
        </p:spPr>
      </p:pic>
      <p:pic>
        <p:nvPicPr>
          <p:cNvPr id="14" name="Picture 1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E8099DE-F9DC-2741-00F2-EC3D6A56A7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t="46428" r="297" b="43155"/>
          <a:stretch/>
        </p:blipFill>
        <p:spPr>
          <a:xfrm>
            <a:off x="147202" y="6373044"/>
            <a:ext cx="4117860" cy="430227"/>
          </a:xfrm>
        </p:spPr>
      </p:pic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22153D63-EC32-8C5C-C782-B389B9E71F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8076272"/>
              </p:ext>
            </p:extLst>
          </p:nvPr>
        </p:nvGraphicFramePr>
        <p:xfrm>
          <a:off x="1584250" y="1569679"/>
          <a:ext cx="9377737" cy="4500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9AF248D-F85A-DD4A-EC2B-14EE3C83E5BC}"/>
              </a:ext>
            </a:extLst>
          </p:cNvPr>
          <p:cNvSpPr txBox="1"/>
          <p:nvPr/>
        </p:nvSpPr>
        <p:spPr>
          <a:xfrm>
            <a:off x="608185" y="1231125"/>
            <a:ext cx="9921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These are</a:t>
            </a:r>
            <a:r>
              <a:rPr lang="en-US" sz="1600" b="1">
                <a:solidFill>
                  <a:prstClr val="black"/>
                </a:solidFill>
                <a:latin typeface="Calibri" panose="020F0502020204030204"/>
              </a:rPr>
              <a:t> the largest changes year over year.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38E87C-E0B4-DEA0-341D-BAA86C0EDB76}"/>
              </a:ext>
            </a:extLst>
          </p:cNvPr>
          <p:cNvSpPr txBox="1"/>
          <p:nvPr/>
        </p:nvSpPr>
        <p:spPr>
          <a:xfrm rot="18452262">
            <a:off x="191388" y="2408714"/>
            <a:ext cx="122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YOY Gains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CDA57A-2742-0D38-7D14-9D62700B2B1D}"/>
              </a:ext>
            </a:extLst>
          </p:cNvPr>
          <p:cNvSpPr txBox="1"/>
          <p:nvPr/>
        </p:nvSpPr>
        <p:spPr>
          <a:xfrm rot="18452262">
            <a:off x="191390" y="4338953"/>
            <a:ext cx="122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YOY Drops</a:t>
            </a:r>
          </a:p>
        </p:txBody>
      </p:sp>
    </p:spTree>
    <p:extLst>
      <p:ext uri="{BB962C8B-B14F-4D97-AF65-F5344CB8AC3E}">
        <p14:creationId xmlns:p14="http://schemas.microsoft.com/office/powerpoint/2010/main" val="3925857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>
            <a:extLst>
              <a:ext uri="{FF2B5EF4-FFF2-40B4-BE49-F238E27FC236}">
                <a16:creationId xmlns:a16="http://schemas.microsoft.com/office/drawing/2014/main" id="{2444AA4D-B9DC-D941-9FA5-C6854E693A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7771" b="7771"/>
          <a:stretch/>
        </p:blipFill>
        <p:spPr>
          <a:xfrm>
            <a:off x="4916" y="1020"/>
            <a:ext cx="12206787" cy="68744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C7E446-29C7-D60C-C414-86A0C441D8E4}"/>
              </a:ext>
            </a:extLst>
          </p:cNvPr>
          <p:cNvSpPr txBox="1"/>
          <p:nvPr/>
        </p:nvSpPr>
        <p:spPr>
          <a:xfrm>
            <a:off x="152478" y="2521059"/>
            <a:ext cx="10875406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Pro"/>
                <a:ea typeface="+mn-ea"/>
                <a:cs typeface="+mn-cs"/>
              </a:rPr>
              <a:t>Areas of Strength: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Pro"/>
                <a:ea typeface="+mn-ea"/>
                <a:cs typeface="+mn-cs"/>
              </a:rPr>
              <a:t>Parts of the employee experience where you have clear positive momentum. These are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Pro"/>
                <a:ea typeface="+mn-ea"/>
                <a:cs typeface="+mn-cs"/>
              </a:rPr>
              <a:t>positive experiences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Pro"/>
                <a:ea typeface="+mn-ea"/>
                <a:cs typeface="+mn-cs"/>
              </a:rPr>
              <a:t> your employees can reliably expect to be true at your organization. These are areas that you can use to build off of.</a:t>
            </a:r>
            <a:endParaRPr kumimoji="0" lang="en-US" sz="2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 Pro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2816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id="{025558F0-2366-8C9B-A612-A42E7B1B36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45501" b="45501"/>
          <a:stretch/>
        </p:blipFill>
        <p:spPr>
          <a:xfrm>
            <a:off x="238" y="6281375"/>
            <a:ext cx="12195677" cy="5786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F14267-350F-349F-31C3-3DE100E60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248" y="549791"/>
            <a:ext cx="10515600" cy="390585"/>
          </a:xfrm>
        </p:spPr>
        <p:txBody>
          <a:bodyPr>
            <a:noAutofit/>
          </a:bodyPr>
          <a:lstStyle/>
          <a:p>
            <a:r>
              <a:rPr lang="en-US" sz="2800" b="1">
                <a:latin typeface="Verdana Pro"/>
                <a:cs typeface="Calibri Light"/>
              </a:rPr>
              <a:t>Results: Areas of Strength</a:t>
            </a:r>
          </a:p>
        </p:txBody>
      </p:sp>
      <p:pic>
        <p:nvPicPr>
          <p:cNvPr id="14" name="Picture 1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02EE698-25E6-32F6-4702-2FC33535B8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t="46428" r="297" b="43155"/>
          <a:stretch/>
        </p:blipFill>
        <p:spPr>
          <a:xfrm>
            <a:off x="147202" y="6373044"/>
            <a:ext cx="4117860" cy="43022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45F359-AC7D-0D93-B7A2-B881A4EE4051}"/>
              </a:ext>
            </a:extLst>
          </p:cNvPr>
          <p:cNvSpPr txBox="1"/>
          <p:nvPr/>
        </p:nvSpPr>
        <p:spPr>
          <a:xfrm>
            <a:off x="689249" y="1231125"/>
            <a:ext cx="9921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These are areas with the biggest positive gap = promoters outnumber detractors the most.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1455456D-7F91-8C89-D4A1-F38E0A3728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6107564"/>
              </p:ext>
            </p:extLst>
          </p:nvPr>
        </p:nvGraphicFramePr>
        <p:xfrm>
          <a:off x="844522" y="1721733"/>
          <a:ext cx="10360326" cy="4559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812039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>
            <a:extLst>
              <a:ext uri="{FF2B5EF4-FFF2-40B4-BE49-F238E27FC236}">
                <a16:creationId xmlns:a16="http://schemas.microsoft.com/office/drawing/2014/main" id="{C08B143A-7EFB-1E81-8835-841E902E5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7771" b="7771"/>
          <a:stretch/>
        </p:blipFill>
        <p:spPr>
          <a:xfrm>
            <a:off x="4916" y="1020"/>
            <a:ext cx="12206787" cy="68744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C7E446-29C7-D60C-C414-86A0C441D8E4}"/>
              </a:ext>
            </a:extLst>
          </p:cNvPr>
          <p:cNvSpPr txBox="1"/>
          <p:nvPr/>
        </p:nvSpPr>
        <p:spPr>
          <a:xfrm>
            <a:off x="152478" y="2521059"/>
            <a:ext cx="10875406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Pro"/>
                <a:ea typeface="+mn-ea"/>
                <a:cs typeface="+mn-cs"/>
              </a:rPr>
              <a:t>Sticky Challenges: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Pro"/>
                <a:ea typeface="+mn-ea"/>
                <a:cs typeface="+mn-cs"/>
              </a:rPr>
              <a:t>Parts of the employee experience where you have staunch negative momentum. These are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Pro"/>
                <a:ea typeface="+mn-ea"/>
                <a:cs typeface="+mn-cs"/>
              </a:rPr>
              <a:t>negative experiences 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Pro"/>
                <a:ea typeface="+mn-ea"/>
                <a:cs typeface="+mn-cs"/>
              </a:rPr>
              <a:t>your employees can reliably expect to be true at your organization. These are areas that will require a long-term strategy.</a:t>
            </a:r>
            <a:endParaRPr kumimoji="0" lang="en-US" sz="2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 Pro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7836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>
            <a:extLst>
              <a:ext uri="{FF2B5EF4-FFF2-40B4-BE49-F238E27FC236}">
                <a16:creationId xmlns:a16="http://schemas.microsoft.com/office/drawing/2014/main" id="{DC76B2EC-C634-CD65-1399-7425328E13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45501" b="45501"/>
          <a:stretch/>
        </p:blipFill>
        <p:spPr>
          <a:xfrm>
            <a:off x="238" y="6281375"/>
            <a:ext cx="12195677" cy="5786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F14267-350F-349F-31C3-3DE100E60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248" y="549791"/>
            <a:ext cx="10515600" cy="390585"/>
          </a:xfrm>
        </p:spPr>
        <p:txBody>
          <a:bodyPr>
            <a:noAutofit/>
          </a:bodyPr>
          <a:lstStyle/>
          <a:p>
            <a:r>
              <a:rPr lang="en-US" sz="2800" b="1">
                <a:latin typeface="Verdana Pro"/>
                <a:cs typeface="Calibri Light"/>
              </a:rPr>
              <a:t>Results: Sticky Challenges</a:t>
            </a:r>
          </a:p>
        </p:txBody>
      </p:sp>
      <p:pic>
        <p:nvPicPr>
          <p:cNvPr id="14" name="Picture 1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02EE698-25E6-32F6-4702-2FC33535B8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t="46428" r="297" b="43155"/>
          <a:stretch/>
        </p:blipFill>
        <p:spPr>
          <a:xfrm>
            <a:off x="147202" y="6373044"/>
            <a:ext cx="4117860" cy="43022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45F359-AC7D-0D93-B7A2-B881A4EE4051}"/>
              </a:ext>
            </a:extLst>
          </p:cNvPr>
          <p:cNvSpPr txBox="1"/>
          <p:nvPr/>
        </p:nvSpPr>
        <p:spPr>
          <a:xfrm>
            <a:off x="689249" y="1046795"/>
            <a:ext cx="8936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These are areas where people are entrenched in their negative experience the most. These are thorny challenges that are top of mind for employees.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4C65955-3D1B-FFE8-DE5D-2DFAB556A8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8828101"/>
              </p:ext>
            </p:extLst>
          </p:nvPr>
        </p:nvGraphicFramePr>
        <p:xfrm>
          <a:off x="844523" y="1721733"/>
          <a:ext cx="10602002" cy="4200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153501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>
            <a:extLst>
              <a:ext uri="{FF2B5EF4-FFF2-40B4-BE49-F238E27FC236}">
                <a16:creationId xmlns:a16="http://schemas.microsoft.com/office/drawing/2014/main" id="{CD0148E9-203F-D567-8B1E-06A9556192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7771" b="7771"/>
          <a:stretch/>
        </p:blipFill>
        <p:spPr>
          <a:xfrm>
            <a:off x="4916" y="1020"/>
            <a:ext cx="12206787" cy="68744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C7E446-29C7-D60C-C414-86A0C441D8E4}"/>
              </a:ext>
            </a:extLst>
          </p:cNvPr>
          <p:cNvSpPr txBox="1"/>
          <p:nvPr/>
        </p:nvSpPr>
        <p:spPr>
          <a:xfrm>
            <a:off x="152478" y="2521059"/>
            <a:ext cx="10875406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Pro"/>
                <a:ea typeface="+mn-ea"/>
                <a:cs typeface="+mn-cs"/>
              </a:rPr>
              <a:t>Movable Middle: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Pro"/>
                <a:ea typeface="+mn-ea"/>
                <a:cs typeface="+mn-cs"/>
              </a:rPr>
              <a:t>Parts of the employee experience where there is a neutral or uncertain expectation. These are areas where consistent focus can help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Pro"/>
                <a:ea typeface="+mn-ea"/>
                <a:cs typeface="+mn-cs"/>
              </a:rPr>
              <a:t>tip people over to having a positive experience. 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Pro"/>
                <a:ea typeface="+mn-ea"/>
                <a:cs typeface="+mn-cs"/>
              </a:rPr>
              <a:t>These are high leverage areas.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 Pro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0119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id="{F0419582-CE06-2BF0-511C-F7F7E56132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45501" b="45501"/>
          <a:stretch/>
        </p:blipFill>
        <p:spPr>
          <a:xfrm>
            <a:off x="238" y="6281375"/>
            <a:ext cx="12195677" cy="5786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F14267-350F-349F-31C3-3DE100E60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248" y="549791"/>
            <a:ext cx="10515600" cy="390585"/>
          </a:xfrm>
        </p:spPr>
        <p:txBody>
          <a:bodyPr>
            <a:noAutofit/>
          </a:bodyPr>
          <a:lstStyle/>
          <a:p>
            <a:r>
              <a:rPr lang="en-US" sz="2800" b="1">
                <a:latin typeface="Verdana Pro"/>
                <a:cs typeface="Calibri Light"/>
              </a:rPr>
              <a:t>Results: Movable Middle</a:t>
            </a:r>
          </a:p>
        </p:txBody>
      </p:sp>
      <p:pic>
        <p:nvPicPr>
          <p:cNvPr id="14" name="Picture 1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02EE698-25E6-32F6-4702-2FC33535B8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t="46428" r="297" b="43155"/>
          <a:stretch/>
        </p:blipFill>
        <p:spPr>
          <a:xfrm>
            <a:off x="147202" y="6373044"/>
            <a:ext cx="4117860" cy="43022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45F359-AC7D-0D93-B7A2-B881A4EE4051}"/>
              </a:ext>
            </a:extLst>
          </p:cNvPr>
          <p:cNvSpPr txBox="1"/>
          <p:nvPr/>
        </p:nvSpPr>
        <p:spPr>
          <a:xfrm>
            <a:off x="689248" y="1231125"/>
            <a:ext cx="8612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These are areas that are not performing well, and a significant percentage of people are uncertain about their opinions on them. These can be easy wins to focus on first.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CB99E97-15F5-0819-8921-E739BD574B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4100633"/>
              </p:ext>
            </p:extLst>
          </p:nvPr>
        </p:nvGraphicFramePr>
        <p:xfrm>
          <a:off x="844523" y="1721733"/>
          <a:ext cx="10778272" cy="4200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51918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>
            <a:extLst>
              <a:ext uri="{FF2B5EF4-FFF2-40B4-BE49-F238E27FC236}">
                <a16:creationId xmlns:a16="http://schemas.microsoft.com/office/drawing/2014/main" id="{DF9B95D2-CA39-1A36-3DA2-FCDDE7CE33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7771" b="7771"/>
          <a:stretch/>
        </p:blipFill>
        <p:spPr>
          <a:xfrm>
            <a:off x="4916" y="1020"/>
            <a:ext cx="12206787" cy="68744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C7E446-29C7-D60C-C414-86A0C441D8E4}"/>
              </a:ext>
            </a:extLst>
          </p:cNvPr>
          <p:cNvSpPr txBox="1"/>
          <p:nvPr/>
        </p:nvSpPr>
        <p:spPr>
          <a:xfrm>
            <a:off x="152478" y="2521059"/>
            <a:ext cx="10875406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Pro"/>
                <a:ea typeface="+mn-ea"/>
                <a:cs typeface="+mn-cs"/>
              </a:rPr>
              <a:t>Comparison to the Best: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Pro"/>
                <a:ea typeface="+mn-ea"/>
                <a:cs typeface="Calibri"/>
              </a:rPr>
              <a:t>Your survey scores compared to the Best Places to Work.</a:t>
            </a:r>
            <a:r>
              <a:rPr lang="en-US" sz="2800">
                <a:solidFill>
                  <a:prstClr val="white"/>
                </a:solidFill>
                <a:latin typeface="Verdana Pro"/>
                <a:cs typeface="Calibri"/>
              </a:rPr>
              <a:t> Areas where you overperform or are near the benchmark, or underperform the benchmark.</a:t>
            </a:r>
            <a:endParaRPr kumimoji="0" lang="en-US" sz="2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 Pro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595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84751C7A33E743A32E301B11C371F1" ma:contentTypeVersion="19" ma:contentTypeDescription="Create a new document." ma:contentTypeScope="" ma:versionID="0ff02f46c3b4aa3b00dab397cd39f09e">
  <xsd:schema xmlns:xsd="http://www.w3.org/2001/XMLSchema" xmlns:xs="http://www.w3.org/2001/XMLSchema" xmlns:p="http://schemas.microsoft.com/office/2006/metadata/properties" xmlns:ns2="d1d8d240-d308-46a4-b311-9fd2d7ac2ebb" xmlns:ns3="4024590c-f6e3-42c3-a2fd-53842e2e8009" targetNamespace="http://schemas.microsoft.com/office/2006/metadata/properties" ma:root="true" ma:fieldsID="b19bf0b3d09366909afb102ae92349f7" ns2:_="" ns3:_="">
    <xsd:import namespace="d1d8d240-d308-46a4-b311-9fd2d7ac2ebb"/>
    <xsd:import namespace="4024590c-f6e3-42c3-a2fd-53842e2e80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Passwor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d8d240-d308-46a4-b311-9fd2d7ac2e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0579ac1-21cd-4f10-810b-b9be89d60c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Password" ma:index="26" nillable="true" ma:displayName="Workbook Password is BES2024" ma:default="BES2024" ma:description="BES2024" ma:format="Dropdown" ma:internalName="Passwor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4590c-f6e3-42c3-a2fd-53842e2e80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30096fb-2140-4f30-abcc-736bb38dc349}" ma:internalName="TaxCatchAll" ma:showField="CatchAllData" ma:web="4024590c-f6e3-42c3-a2fd-53842e2e80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024590c-f6e3-42c3-a2fd-53842e2e8009" xsi:nil="true"/>
    <lcf76f155ced4ddcb4097134ff3c332f xmlns="d1d8d240-d308-46a4-b311-9fd2d7ac2ebb">
      <Terms xmlns="http://schemas.microsoft.com/office/infopath/2007/PartnerControls"/>
    </lcf76f155ced4ddcb4097134ff3c332f>
    <Password xmlns="d1d8d240-d308-46a4-b311-9fd2d7ac2ebb">BES2024</Password>
  </documentManagement>
</p:properties>
</file>

<file path=customXml/itemProps1.xml><?xml version="1.0" encoding="utf-8"?>
<ds:datastoreItem xmlns:ds="http://schemas.openxmlformats.org/officeDocument/2006/customXml" ds:itemID="{ADBFCD02-4C06-4F18-8169-3EBD3FF621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C5DEA5-D27C-4D0E-B091-FE90B5701C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d8d240-d308-46a4-b311-9fd2d7ac2ebb"/>
    <ds:schemaRef ds:uri="4024590c-f6e3-42c3-a2fd-53842e2e80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8E83F6-A85E-4E86-8251-03FE1EFD3640}">
  <ds:schemaRefs>
    <ds:schemaRef ds:uri="http://schemas.openxmlformats.org/package/2006/metadata/core-properties"/>
    <ds:schemaRef ds:uri="d1d8d240-d308-46a4-b311-9fd2d7ac2ebb"/>
    <ds:schemaRef ds:uri="http://schemas.microsoft.com/office/infopath/2007/PartnerControls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4024590c-f6e3-42c3-a2fd-53842e2e8009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1037</TotalTime>
  <Words>508</Words>
  <Application>Microsoft Office PowerPoint</Application>
  <PresentationFormat>Widescreen</PresentationFormat>
  <Paragraphs>60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Verdana Pro</vt:lpstr>
      <vt:lpstr>office theme</vt:lpstr>
      <vt:lpstr>PowerPoint Presentation</vt:lpstr>
      <vt:lpstr>Year Over Year Changes</vt:lpstr>
      <vt:lpstr>PowerPoint Presentation</vt:lpstr>
      <vt:lpstr>Results: Areas of Strength</vt:lpstr>
      <vt:lpstr>PowerPoint Presentation</vt:lpstr>
      <vt:lpstr>Results: Sticky Challenges</vt:lpstr>
      <vt:lpstr>PowerPoint Presentation</vt:lpstr>
      <vt:lpstr>Results: Movable Middle</vt:lpstr>
      <vt:lpstr>PowerPoint Presentation</vt:lpstr>
      <vt:lpstr>Results: Comparison to the Best</vt:lpstr>
      <vt:lpstr>All Survey Results by Focus Area Visualized</vt:lpstr>
      <vt:lpstr>PowerPoint Presentation</vt:lpstr>
      <vt:lpstr>All Survey Results by Focus Area Visualized</vt:lpstr>
      <vt:lpstr>All Survey Results by Focus Area Visualized</vt:lpstr>
      <vt:lpstr>All Survey Results by Focus Area Visualized</vt:lpstr>
      <vt:lpstr>All Survey Results by Focus Area Visualized</vt:lpstr>
      <vt:lpstr>All Survey Results by Focus Area Visualized</vt:lpstr>
      <vt:lpstr>All Survey Results by Focus Area Visualized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Linkous</dc:creator>
  <cp:lastModifiedBy>Jamie Linkous</cp:lastModifiedBy>
  <cp:revision>1</cp:revision>
  <dcterms:created xsi:type="dcterms:W3CDTF">2022-07-18T17:51:54Z</dcterms:created>
  <dcterms:modified xsi:type="dcterms:W3CDTF">2025-01-14T14:18:56Z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0x0101009B84751C7A33E743A32E301B11C371F1</vt:lpwstr>
  </property>
  <property fmtid="{D5CDD505-2E9C-101B-9397-08002B2CF9AE}" pid="3" name="MediaServiceImageTags">
    <vt:lpwstr/>
  </property>
</Properties>
</file>